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02"/>
  </p:notesMasterIdLst>
  <p:sldIdLst>
    <p:sldId id="257" r:id="rId2"/>
    <p:sldId id="276" r:id="rId3"/>
    <p:sldId id="258" r:id="rId4"/>
    <p:sldId id="259" r:id="rId5"/>
    <p:sldId id="260" r:id="rId6"/>
    <p:sldId id="262" r:id="rId7"/>
    <p:sldId id="263" r:id="rId8"/>
    <p:sldId id="264" r:id="rId9"/>
    <p:sldId id="266" r:id="rId10"/>
    <p:sldId id="272" r:id="rId11"/>
    <p:sldId id="265" r:id="rId12"/>
    <p:sldId id="271" r:id="rId13"/>
    <p:sldId id="274" r:id="rId14"/>
    <p:sldId id="261" r:id="rId15"/>
    <p:sldId id="267" r:id="rId16"/>
    <p:sldId id="269" r:id="rId17"/>
    <p:sldId id="270" r:id="rId18"/>
    <p:sldId id="275" r:id="rId19"/>
    <p:sldId id="268" r:id="rId20"/>
    <p:sldId id="273" r:id="rId21"/>
    <p:sldId id="277" r:id="rId22"/>
    <p:sldId id="280" r:id="rId23"/>
    <p:sldId id="298" r:id="rId24"/>
    <p:sldId id="281" r:id="rId25"/>
    <p:sldId id="282" r:id="rId26"/>
    <p:sldId id="283" r:id="rId27"/>
    <p:sldId id="284" r:id="rId28"/>
    <p:sldId id="290" r:id="rId29"/>
    <p:sldId id="291" r:id="rId30"/>
    <p:sldId id="292" r:id="rId31"/>
    <p:sldId id="293" r:id="rId32"/>
    <p:sldId id="299" r:id="rId33"/>
    <p:sldId id="300" r:id="rId34"/>
    <p:sldId id="301" r:id="rId35"/>
    <p:sldId id="302" r:id="rId36"/>
    <p:sldId id="304" r:id="rId37"/>
    <p:sldId id="305" r:id="rId38"/>
    <p:sldId id="306" r:id="rId39"/>
    <p:sldId id="294" r:id="rId40"/>
    <p:sldId id="295" r:id="rId41"/>
    <p:sldId id="296" r:id="rId42"/>
    <p:sldId id="307" r:id="rId43"/>
    <p:sldId id="297" r:id="rId44"/>
    <p:sldId id="308" r:id="rId45"/>
    <p:sldId id="368" r:id="rId46"/>
    <p:sldId id="369" r:id="rId47"/>
    <p:sldId id="370" r:id="rId48"/>
    <p:sldId id="373" r:id="rId49"/>
    <p:sldId id="376" r:id="rId50"/>
    <p:sldId id="377" r:id="rId51"/>
    <p:sldId id="378" r:id="rId52"/>
    <p:sldId id="385" r:id="rId53"/>
    <p:sldId id="386" r:id="rId54"/>
    <p:sldId id="374" r:id="rId55"/>
    <p:sldId id="379" r:id="rId56"/>
    <p:sldId id="387" r:id="rId57"/>
    <p:sldId id="388" r:id="rId58"/>
    <p:sldId id="380" r:id="rId59"/>
    <p:sldId id="381" r:id="rId60"/>
    <p:sldId id="375" r:id="rId61"/>
    <p:sldId id="382" r:id="rId62"/>
    <p:sldId id="384" r:id="rId63"/>
    <p:sldId id="383" r:id="rId64"/>
    <p:sldId id="389" r:id="rId65"/>
    <p:sldId id="390" r:id="rId66"/>
    <p:sldId id="371" r:id="rId67"/>
    <p:sldId id="372" r:id="rId68"/>
    <p:sldId id="309" r:id="rId69"/>
    <p:sldId id="311" r:id="rId70"/>
    <p:sldId id="313" r:id="rId71"/>
    <p:sldId id="365" r:id="rId72"/>
    <p:sldId id="391" r:id="rId73"/>
    <p:sldId id="392" r:id="rId74"/>
    <p:sldId id="393" r:id="rId75"/>
    <p:sldId id="394" r:id="rId76"/>
    <p:sldId id="395" r:id="rId77"/>
    <p:sldId id="396" r:id="rId78"/>
    <p:sldId id="353" r:id="rId79"/>
    <p:sldId id="354" r:id="rId80"/>
    <p:sldId id="355" r:id="rId81"/>
    <p:sldId id="366" r:id="rId82"/>
    <p:sldId id="325" r:id="rId83"/>
    <p:sldId id="319" r:id="rId84"/>
    <p:sldId id="367" r:id="rId85"/>
    <p:sldId id="327" r:id="rId86"/>
    <p:sldId id="344" r:id="rId87"/>
    <p:sldId id="349" r:id="rId88"/>
    <p:sldId id="356" r:id="rId89"/>
    <p:sldId id="359" r:id="rId90"/>
    <p:sldId id="399" r:id="rId91"/>
    <p:sldId id="401" r:id="rId92"/>
    <p:sldId id="398" r:id="rId93"/>
    <p:sldId id="402" r:id="rId94"/>
    <p:sldId id="397" r:id="rId95"/>
    <p:sldId id="407" r:id="rId96"/>
    <p:sldId id="408" r:id="rId97"/>
    <p:sldId id="409" r:id="rId98"/>
    <p:sldId id="410" r:id="rId99"/>
    <p:sldId id="411" r:id="rId100"/>
    <p:sldId id="412" r:id="rId101"/>
    <p:sldId id="413" r:id="rId102"/>
    <p:sldId id="414" r:id="rId103"/>
    <p:sldId id="403" r:id="rId104"/>
    <p:sldId id="405" r:id="rId105"/>
    <p:sldId id="406" r:id="rId106"/>
    <p:sldId id="415" r:id="rId107"/>
    <p:sldId id="416" r:id="rId108"/>
    <p:sldId id="418" r:id="rId109"/>
    <p:sldId id="417" r:id="rId110"/>
    <p:sldId id="421" r:id="rId111"/>
    <p:sldId id="422" r:id="rId112"/>
    <p:sldId id="419" r:id="rId113"/>
    <p:sldId id="420" r:id="rId114"/>
    <p:sldId id="425" r:id="rId115"/>
    <p:sldId id="427" r:id="rId116"/>
    <p:sldId id="423" r:id="rId117"/>
    <p:sldId id="424" r:id="rId118"/>
    <p:sldId id="426" r:id="rId119"/>
    <p:sldId id="429" r:id="rId120"/>
    <p:sldId id="428" r:id="rId121"/>
    <p:sldId id="439" r:id="rId122"/>
    <p:sldId id="430" r:id="rId123"/>
    <p:sldId id="436" r:id="rId124"/>
    <p:sldId id="437" r:id="rId125"/>
    <p:sldId id="440" r:id="rId126"/>
    <p:sldId id="462" r:id="rId127"/>
    <p:sldId id="463" r:id="rId128"/>
    <p:sldId id="464" r:id="rId129"/>
    <p:sldId id="443" r:id="rId130"/>
    <p:sldId id="465" r:id="rId131"/>
    <p:sldId id="466" r:id="rId132"/>
    <p:sldId id="467" r:id="rId133"/>
    <p:sldId id="468" r:id="rId134"/>
    <p:sldId id="469" r:id="rId135"/>
    <p:sldId id="470" r:id="rId136"/>
    <p:sldId id="471" r:id="rId137"/>
    <p:sldId id="472" r:id="rId138"/>
    <p:sldId id="455" r:id="rId139"/>
    <p:sldId id="460" r:id="rId140"/>
    <p:sldId id="461" r:id="rId141"/>
    <p:sldId id="473" r:id="rId142"/>
    <p:sldId id="475" r:id="rId143"/>
    <p:sldId id="474" r:id="rId144"/>
    <p:sldId id="476" r:id="rId145"/>
    <p:sldId id="477" r:id="rId146"/>
    <p:sldId id="478" r:id="rId147"/>
    <p:sldId id="479" r:id="rId148"/>
    <p:sldId id="480" r:id="rId149"/>
    <p:sldId id="481" r:id="rId150"/>
    <p:sldId id="483" r:id="rId151"/>
    <p:sldId id="484" r:id="rId152"/>
    <p:sldId id="485" r:id="rId153"/>
    <p:sldId id="486" r:id="rId154"/>
    <p:sldId id="491" r:id="rId155"/>
    <p:sldId id="492" r:id="rId156"/>
    <p:sldId id="494" r:id="rId157"/>
    <p:sldId id="498" r:id="rId158"/>
    <p:sldId id="499" r:id="rId159"/>
    <p:sldId id="500" r:id="rId160"/>
    <p:sldId id="495" r:id="rId161"/>
    <p:sldId id="501" r:id="rId162"/>
    <p:sldId id="496" r:id="rId163"/>
    <p:sldId id="497" r:id="rId164"/>
    <p:sldId id="502" r:id="rId165"/>
    <p:sldId id="431" r:id="rId166"/>
    <p:sldId id="434" r:id="rId167"/>
    <p:sldId id="489" r:id="rId168"/>
    <p:sldId id="435" r:id="rId169"/>
    <p:sldId id="441" r:id="rId170"/>
    <p:sldId id="442" r:id="rId171"/>
    <p:sldId id="444" r:id="rId172"/>
    <p:sldId id="445" r:id="rId173"/>
    <p:sldId id="446" r:id="rId174"/>
    <p:sldId id="448" r:id="rId175"/>
    <p:sldId id="449" r:id="rId176"/>
    <p:sldId id="450" r:id="rId177"/>
    <p:sldId id="451" r:id="rId178"/>
    <p:sldId id="452" r:id="rId179"/>
    <p:sldId id="488" r:id="rId180"/>
    <p:sldId id="507" r:id="rId181"/>
    <p:sldId id="456" r:id="rId182"/>
    <p:sldId id="432" r:id="rId183"/>
    <p:sldId id="457" r:id="rId184"/>
    <p:sldId id="487" r:id="rId185"/>
    <p:sldId id="508" r:id="rId186"/>
    <p:sldId id="459" r:id="rId187"/>
    <p:sldId id="503" r:id="rId188"/>
    <p:sldId id="504" r:id="rId189"/>
    <p:sldId id="505" r:id="rId190"/>
    <p:sldId id="506" r:id="rId191"/>
    <p:sldId id="433" r:id="rId192"/>
    <p:sldId id="509" r:id="rId193"/>
    <p:sldId id="510" r:id="rId194"/>
    <p:sldId id="511" r:id="rId195"/>
    <p:sldId id="515" r:id="rId196"/>
    <p:sldId id="516" r:id="rId197"/>
    <p:sldId id="512" r:id="rId198"/>
    <p:sldId id="513" r:id="rId199"/>
    <p:sldId id="514" r:id="rId200"/>
    <p:sldId id="279" r:id="rId20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2FF00"/>
    <a:srgbClr val="0019FF"/>
    <a:srgbClr val="944585"/>
    <a:srgbClr val="AFECED"/>
    <a:srgbClr val="FF00CD"/>
    <a:srgbClr val="00CC7A"/>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83" autoAdjust="0"/>
    <p:restoredTop sz="94660"/>
  </p:normalViewPr>
  <p:slideViewPr>
    <p:cSldViewPr snapToGrid="0">
      <p:cViewPr varScale="1">
        <p:scale>
          <a:sx n="86" d="100"/>
          <a:sy n="86" d="100"/>
        </p:scale>
        <p:origin x="562"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theme" Target="theme/theme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slide" Target="slides/slide164.xml"/><Relationship Id="rId181" Type="http://schemas.openxmlformats.org/officeDocument/2006/relationships/slide" Target="slides/slide180.xml"/><Relationship Id="rId186" Type="http://schemas.openxmlformats.org/officeDocument/2006/relationships/slide" Target="slides/slide185.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slide" Target="slides/slide170.xml"/><Relationship Id="rId176" Type="http://schemas.openxmlformats.org/officeDocument/2006/relationships/slide" Target="slides/slide175.xml"/><Relationship Id="rId192" Type="http://schemas.openxmlformats.org/officeDocument/2006/relationships/slide" Target="slides/slide191.xml"/><Relationship Id="rId197" Type="http://schemas.openxmlformats.org/officeDocument/2006/relationships/slide" Target="slides/slide196.xml"/><Relationship Id="rId206" Type="http://schemas.openxmlformats.org/officeDocument/2006/relationships/tableStyles" Target="tableStyles.xml"/><Relationship Id="rId201" Type="http://schemas.openxmlformats.org/officeDocument/2006/relationships/slide" Target="slides/slide200.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82" Type="http://schemas.openxmlformats.org/officeDocument/2006/relationships/slide" Target="slides/slide181.xml"/><Relationship Id="rId187" Type="http://schemas.openxmlformats.org/officeDocument/2006/relationships/slide" Target="slides/slide186.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172" Type="http://schemas.openxmlformats.org/officeDocument/2006/relationships/slide" Target="slides/slide171.xml"/><Relationship Id="rId193" Type="http://schemas.openxmlformats.org/officeDocument/2006/relationships/slide" Target="slides/slide192.xml"/><Relationship Id="rId202" Type="http://schemas.openxmlformats.org/officeDocument/2006/relationships/notesMaster" Target="notesMasters/notesMaster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190" Type="http://schemas.openxmlformats.org/officeDocument/2006/relationships/slide" Target="slides/slide189.xml"/><Relationship Id="rId204" Type="http://schemas.openxmlformats.org/officeDocument/2006/relationships/viewProps" Target="view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24D267D-A5E8-45DB-ADB4-1A72CFD9B7CE}" type="datetimeFigureOut">
              <a:rPr lang="en-US" smtClean="0"/>
              <a:t>6/26/2020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F846E72-EF65-49AF-9388-ECA61C3A023D}" type="slidenum">
              <a:rPr lang="en-US" smtClean="0"/>
              <a:t>‹#›</a:t>
            </a:fld>
            <a:endParaRPr lang="en-US"/>
          </a:p>
        </p:txBody>
      </p:sp>
    </p:spTree>
    <p:extLst>
      <p:ext uri="{BB962C8B-B14F-4D97-AF65-F5344CB8AC3E}">
        <p14:creationId xmlns:p14="http://schemas.microsoft.com/office/powerpoint/2010/main" val="27908369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9" name="Google Shape;69;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extLst>
      <p:ext uri="{BB962C8B-B14F-4D97-AF65-F5344CB8AC3E}">
        <p14:creationId xmlns:p14="http://schemas.microsoft.com/office/powerpoint/2010/main" val="10711634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A2123-CC2A-4A04-B09A-EE3B4F32500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B146465-F3E4-438E-849D-5F8180A6DEC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F118AA2-D399-4407-9F7B-6B682181DD8C}"/>
              </a:ext>
            </a:extLst>
          </p:cNvPr>
          <p:cNvSpPr>
            <a:spLocks noGrp="1"/>
          </p:cNvSpPr>
          <p:nvPr>
            <p:ph type="dt" sz="half" idx="10"/>
          </p:nvPr>
        </p:nvSpPr>
        <p:spPr/>
        <p:txBody>
          <a:bodyPr/>
          <a:lstStyle/>
          <a:p>
            <a:fld id="{17C4C4AE-CFD8-4AF2-A6E6-1D1ADC40C52A}" type="datetimeFigureOut">
              <a:rPr lang="en-US" smtClean="0"/>
              <a:t>6/26/2020</a:t>
            </a:fld>
            <a:endParaRPr lang="en-US"/>
          </a:p>
        </p:txBody>
      </p:sp>
      <p:sp>
        <p:nvSpPr>
          <p:cNvPr id="5" name="Footer Placeholder 4">
            <a:extLst>
              <a:ext uri="{FF2B5EF4-FFF2-40B4-BE49-F238E27FC236}">
                <a16:creationId xmlns:a16="http://schemas.microsoft.com/office/drawing/2014/main" id="{B1360D42-289D-427C-9581-D5FFA79CC73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8F93999-98E7-41AF-8A7A-BDCF167C9E5F}"/>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20082359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CA43C3-1AFE-4306-9FFD-B9E392E6495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8C96133-37BC-4B7B-8415-C53478DD1B7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BE721F4-7D48-42E1-92F7-CB836639ADD8}"/>
              </a:ext>
            </a:extLst>
          </p:cNvPr>
          <p:cNvSpPr>
            <a:spLocks noGrp="1"/>
          </p:cNvSpPr>
          <p:nvPr>
            <p:ph type="dt" sz="half" idx="10"/>
          </p:nvPr>
        </p:nvSpPr>
        <p:spPr/>
        <p:txBody>
          <a:bodyPr/>
          <a:lstStyle/>
          <a:p>
            <a:fld id="{17C4C4AE-CFD8-4AF2-A6E6-1D1ADC40C52A}" type="datetimeFigureOut">
              <a:rPr lang="en-US" smtClean="0"/>
              <a:t>6/26/2020</a:t>
            </a:fld>
            <a:endParaRPr lang="en-US"/>
          </a:p>
        </p:txBody>
      </p:sp>
      <p:sp>
        <p:nvSpPr>
          <p:cNvPr id="5" name="Footer Placeholder 4">
            <a:extLst>
              <a:ext uri="{FF2B5EF4-FFF2-40B4-BE49-F238E27FC236}">
                <a16:creationId xmlns:a16="http://schemas.microsoft.com/office/drawing/2014/main" id="{C09A91EF-947B-43C4-B094-C99B32AA431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6425E30-808C-432C-ABC2-D6D3CB786333}"/>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23495617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974A478-60CB-42F6-AD05-9E1D63DA345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E4E3DEC-26AB-4AB6-9D3A-20613E50F50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47982CD-94CD-4330-94D7-9BE280C0F6AE}"/>
              </a:ext>
            </a:extLst>
          </p:cNvPr>
          <p:cNvSpPr>
            <a:spLocks noGrp="1"/>
          </p:cNvSpPr>
          <p:nvPr>
            <p:ph type="dt" sz="half" idx="10"/>
          </p:nvPr>
        </p:nvSpPr>
        <p:spPr/>
        <p:txBody>
          <a:bodyPr/>
          <a:lstStyle/>
          <a:p>
            <a:fld id="{17C4C4AE-CFD8-4AF2-A6E6-1D1ADC40C52A}" type="datetimeFigureOut">
              <a:rPr lang="en-US" smtClean="0"/>
              <a:t>6/26/2020</a:t>
            </a:fld>
            <a:endParaRPr lang="en-US"/>
          </a:p>
        </p:txBody>
      </p:sp>
      <p:sp>
        <p:nvSpPr>
          <p:cNvPr id="5" name="Footer Placeholder 4">
            <a:extLst>
              <a:ext uri="{FF2B5EF4-FFF2-40B4-BE49-F238E27FC236}">
                <a16:creationId xmlns:a16="http://schemas.microsoft.com/office/drawing/2014/main" id="{03F97E6D-D50B-4732-8F74-2C9C87D1BD4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BD41B36-52E5-4365-BBCA-4DAA892F891A}"/>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311241029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enutzerdefiniertes Layout">
  <p:cSld name="Benutzerdefiniertes Layout">
    <p:spTree>
      <p:nvGrpSpPr>
        <p:cNvPr id="1" name="Shape 24"/>
        <p:cNvGrpSpPr/>
        <p:nvPr/>
      </p:nvGrpSpPr>
      <p:grpSpPr>
        <a:xfrm>
          <a:off x="0" y="0"/>
          <a:ext cx="0" cy="0"/>
          <a:chOff x="0" y="0"/>
          <a:chExt cx="0" cy="0"/>
        </a:xfrm>
      </p:grpSpPr>
      <p:sp>
        <p:nvSpPr>
          <p:cNvPr id="25" name="Google Shape;25;p35"/>
          <p:cNvSpPr txBox="1">
            <a:spLocks noGrp="1"/>
          </p:cNvSpPr>
          <p:nvPr>
            <p:ph type="sldNum" idx="12"/>
          </p:nvPr>
        </p:nvSpPr>
        <p:spPr>
          <a:xfrm>
            <a:off x="11409045" y="6333134"/>
            <a:ext cx="731600" cy="5250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22917939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391EFA-AB9E-46C0-8D63-22EAB0ED4AC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1FAC976-4D44-411D-965F-38C28BCE379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5108B7C-AC19-4554-AA93-B00630F6E9DD}"/>
              </a:ext>
            </a:extLst>
          </p:cNvPr>
          <p:cNvSpPr>
            <a:spLocks noGrp="1"/>
          </p:cNvSpPr>
          <p:nvPr>
            <p:ph type="dt" sz="half" idx="10"/>
          </p:nvPr>
        </p:nvSpPr>
        <p:spPr/>
        <p:txBody>
          <a:bodyPr/>
          <a:lstStyle/>
          <a:p>
            <a:fld id="{17C4C4AE-CFD8-4AF2-A6E6-1D1ADC40C52A}" type="datetimeFigureOut">
              <a:rPr lang="en-US" smtClean="0"/>
              <a:t>6/26/2020</a:t>
            </a:fld>
            <a:endParaRPr lang="en-US"/>
          </a:p>
        </p:txBody>
      </p:sp>
      <p:sp>
        <p:nvSpPr>
          <p:cNvPr id="5" name="Footer Placeholder 4">
            <a:extLst>
              <a:ext uri="{FF2B5EF4-FFF2-40B4-BE49-F238E27FC236}">
                <a16:creationId xmlns:a16="http://schemas.microsoft.com/office/drawing/2014/main" id="{095F15AC-6A1C-4D72-B0DA-C308E7C880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E04CAC-EDD2-494A-9DAF-7D2BE2A2EC56}"/>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31071798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10E2E4-5535-4A23-ABAD-021F7F076CE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C2A6E46-0F60-4BC7-829D-42909A660B3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19ED7C4-A764-479E-B995-E566E15202AE}"/>
              </a:ext>
            </a:extLst>
          </p:cNvPr>
          <p:cNvSpPr>
            <a:spLocks noGrp="1"/>
          </p:cNvSpPr>
          <p:nvPr>
            <p:ph type="dt" sz="half" idx="10"/>
          </p:nvPr>
        </p:nvSpPr>
        <p:spPr/>
        <p:txBody>
          <a:bodyPr/>
          <a:lstStyle/>
          <a:p>
            <a:fld id="{17C4C4AE-CFD8-4AF2-A6E6-1D1ADC40C52A}" type="datetimeFigureOut">
              <a:rPr lang="en-US" smtClean="0"/>
              <a:t>6/26/2020</a:t>
            </a:fld>
            <a:endParaRPr lang="en-US"/>
          </a:p>
        </p:txBody>
      </p:sp>
      <p:sp>
        <p:nvSpPr>
          <p:cNvPr id="5" name="Footer Placeholder 4">
            <a:extLst>
              <a:ext uri="{FF2B5EF4-FFF2-40B4-BE49-F238E27FC236}">
                <a16:creationId xmlns:a16="http://schemas.microsoft.com/office/drawing/2014/main" id="{F9FD53D5-AE7A-4D4D-815E-6757E9F558C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172E3F-EBD1-4B58-A0DD-54B6C3134CB1}"/>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38943620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228693-7E81-404A-8183-FB5C1E989EB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E0FEB7E-A69B-47BF-A7A6-93EEC7AC8CF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06E119D-A534-4ACF-B8CD-B083ED01286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874A781-05B0-4D90-8E5E-198A301224AB}"/>
              </a:ext>
            </a:extLst>
          </p:cNvPr>
          <p:cNvSpPr>
            <a:spLocks noGrp="1"/>
          </p:cNvSpPr>
          <p:nvPr>
            <p:ph type="dt" sz="half" idx="10"/>
          </p:nvPr>
        </p:nvSpPr>
        <p:spPr/>
        <p:txBody>
          <a:bodyPr/>
          <a:lstStyle/>
          <a:p>
            <a:fld id="{17C4C4AE-CFD8-4AF2-A6E6-1D1ADC40C52A}" type="datetimeFigureOut">
              <a:rPr lang="en-US" smtClean="0"/>
              <a:t>6/26/2020</a:t>
            </a:fld>
            <a:endParaRPr lang="en-US"/>
          </a:p>
        </p:txBody>
      </p:sp>
      <p:sp>
        <p:nvSpPr>
          <p:cNvPr id="6" name="Footer Placeholder 5">
            <a:extLst>
              <a:ext uri="{FF2B5EF4-FFF2-40B4-BE49-F238E27FC236}">
                <a16:creationId xmlns:a16="http://schemas.microsoft.com/office/drawing/2014/main" id="{0474BA80-208A-4CC5-A0E3-08B43828C18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81494FD-310A-4C95-BC9B-79B4ACCE2420}"/>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29734926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DDCACD-7612-442C-B61E-1578E7609C6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773E05F-4ED5-421E-9D24-F8A37DAEB34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C623842-3DFF-4B22-9338-7FEC53C5BFC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01154FF-770E-466B-AA50-B08D65E3617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547C2D1-9988-41D4-A0D0-CA53139FFD0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170E179-28A7-4022-96B3-1ED87C9B9F9D}"/>
              </a:ext>
            </a:extLst>
          </p:cNvPr>
          <p:cNvSpPr>
            <a:spLocks noGrp="1"/>
          </p:cNvSpPr>
          <p:nvPr>
            <p:ph type="dt" sz="half" idx="10"/>
          </p:nvPr>
        </p:nvSpPr>
        <p:spPr/>
        <p:txBody>
          <a:bodyPr/>
          <a:lstStyle/>
          <a:p>
            <a:fld id="{17C4C4AE-CFD8-4AF2-A6E6-1D1ADC40C52A}" type="datetimeFigureOut">
              <a:rPr lang="en-US" smtClean="0"/>
              <a:t>6/26/2020</a:t>
            </a:fld>
            <a:endParaRPr lang="en-US"/>
          </a:p>
        </p:txBody>
      </p:sp>
      <p:sp>
        <p:nvSpPr>
          <p:cNvPr id="8" name="Footer Placeholder 7">
            <a:extLst>
              <a:ext uri="{FF2B5EF4-FFF2-40B4-BE49-F238E27FC236}">
                <a16:creationId xmlns:a16="http://schemas.microsoft.com/office/drawing/2014/main" id="{5313D6F5-D350-45DB-96E2-637F404615D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6B26A71-056B-4994-8763-1CCF40560567}"/>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24201064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977E38-7846-4421-B9B4-2604E8EA066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5C2D18F-B833-49E2-9013-5C7B3CA767B2}"/>
              </a:ext>
            </a:extLst>
          </p:cNvPr>
          <p:cNvSpPr>
            <a:spLocks noGrp="1"/>
          </p:cNvSpPr>
          <p:nvPr>
            <p:ph type="dt" sz="half" idx="10"/>
          </p:nvPr>
        </p:nvSpPr>
        <p:spPr/>
        <p:txBody>
          <a:bodyPr/>
          <a:lstStyle/>
          <a:p>
            <a:fld id="{17C4C4AE-CFD8-4AF2-A6E6-1D1ADC40C52A}" type="datetimeFigureOut">
              <a:rPr lang="en-US" smtClean="0"/>
              <a:t>6/26/2020</a:t>
            </a:fld>
            <a:endParaRPr lang="en-US"/>
          </a:p>
        </p:txBody>
      </p:sp>
      <p:sp>
        <p:nvSpPr>
          <p:cNvPr id="4" name="Footer Placeholder 3">
            <a:extLst>
              <a:ext uri="{FF2B5EF4-FFF2-40B4-BE49-F238E27FC236}">
                <a16:creationId xmlns:a16="http://schemas.microsoft.com/office/drawing/2014/main" id="{288AFBDA-A89F-40C2-92AC-E7FA900E9F4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726CC4B-2438-446C-BCF8-DEC91CF3313F}"/>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35545526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9CEC192-0CFB-41D8-99EF-DF78FB2AB00B}"/>
              </a:ext>
            </a:extLst>
          </p:cNvPr>
          <p:cNvSpPr>
            <a:spLocks noGrp="1"/>
          </p:cNvSpPr>
          <p:nvPr>
            <p:ph type="dt" sz="half" idx="10"/>
          </p:nvPr>
        </p:nvSpPr>
        <p:spPr/>
        <p:txBody>
          <a:bodyPr/>
          <a:lstStyle/>
          <a:p>
            <a:fld id="{17C4C4AE-CFD8-4AF2-A6E6-1D1ADC40C52A}" type="datetimeFigureOut">
              <a:rPr lang="en-US" smtClean="0"/>
              <a:t>6/26/2020</a:t>
            </a:fld>
            <a:endParaRPr lang="en-US"/>
          </a:p>
        </p:txBody>
      </p:sp>
      <p:sp>
        <p:nvSpPr>
          <p:cNvPr id="3" name="Footer Placeholder 2">
            <a:extLst>
              <a:ext uri="{FF2B5EF4-FFF2-40B4-BE49-F238E27FC236}">
                <a16:creationId xmlns:a16="http://schemas.microsoft.com/office/drawing/2014/main" id="{4EB7AABE-FF19-49B3-B9A9-FCFEF213D7F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E813211-6731-4046-A104-82E4046B9E5D}"/>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38063957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82984C-8D3D-4F0D-B6C7-B3E164D63D5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47284E9-9010-46F1-9824-B3C05697CEE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8EA1682-7F32-4E36-ACFD-E531F8925DA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ED7FD55-632E-4F79-9A7E-087FA611EAB4}"/>
              </a:ext>
            </a:extLst>
          </p:cNvPr>
          <p:cNvSpPr>
            <a:spLocks noGrp="1"/>
          </p:cNvSpPr>
          <p:nvPr>
            <p:ph type="dt" sz="half" idx="10"/>
          </p:nvPr>
        </p:nvSpPr>
        <p:spPr/>
        <p:txBody>
          <a:bodyPr/>
          <a:lstStyle/>
          <a:p>
            <a:fld id="{17C4C4AE-CFD8-4AF2-A6E6-1D1ADC40C52A}" type="datetimeFigureOut">
              <a:rPr lang="en-US" smtClean="0"/>
              <a:t>6/26/2020</a:t>
            </a:fld>
            <a:endParaRPr lang="en-US"/>
          </a:p>
        </p:txBody>
      </p:sp>
      <p:sp>
        <p:nvSpPr>
          <p:cNvPr id="6" name="Footer Placeholder 5">
            <a:extLst>
              <a:ext uri="{FF2B5EF4-FFF2-40B4-BE49-F238E27FC236}">
                <a16:creationId xmlns:a16="http://schemas.microsoft.com/office/drawing/2014/main" id="{EDCC6EF4-C4D6-45C5-B755-5EA0E5C540F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BD19949-49BD-4139-A4F6-D28C0E4D59C6}"/>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24277167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EC0475-FB80-4883-8954-A02B5369692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EB2796D-A57F-40EF-96A1-3E3E75E41C1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77B44D9-C477-4C5F-BBAE-955064BECB3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6B41616-CF67-4BB8-A43D-62EC48AD88D2}"/>
              </a:ext>
            </a:extLst>
          </p:cNvPr>
          <p:cNvSpPr>
            <a:spLocks noGrp="1"/>
          </p:cNvSpPr>
          <p:nvPr>
            <p:ph type="dt" sz="half" idx="10"/>
          </p:nvPr>
        </p:nvSpPr>
        <p:spPr/>
        <p:txBody>
          <a:bodyPr/>
          <a:lstStyle/>
          <a:p>
            <a:fld id="{17C4C4AE-CFD8-4AF2-A6E6-1D1ADC40C52A}" type="datetimeFigureOut">
              <a:rPr lang="en-US" smtClean="0"/>
              <a:t>6/26/2020</a:t>
            </a:fld>
            <a:endParaRPr lang="en-US"/>
          </a:p>
        </p:txBody>
      </p:sp>
      <p:sp>
        <p:nvSpPr>
          <p:cNvPr id="6" name="Footer Placeholder 5">
            <a:extLst>
              <a:ext uri="{FF2B5EF4-FFF2-40B4-BE49-F238E27FC236}">
                <a16:creationId xmlns:a16="http://schemas.microsoft.com/office/drawing/2014/main" id="{33E0C423-960D-43B9-850F-3D70AF11F5E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8AA2AF3-2F67-4219-900C-E541DC45C5A1}"/>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28980655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00A8801-C7B7-491A-BD26-AE0894EC075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95E2F83-A828-4F11-AFDC-F3D0BA43DA4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1D42991-03E0-42E2-A919-4B56252BC2F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7C4C4AE-CFD8-4AF2-A6E6-1D1ADC40C52A}" type="datetimeFigureOut">
              <a:rPr lang="en-US" smtClean="0"/>
              <a:t>6/26/2020</a:t>
            </a:fld>
            <a:endParaRPr lang="en-US"/>
          </a:p>
        </p:txBody>
      </p:sp>
      <p:sp>
        <p:nvSpPr>
          <p:cNvPr id="5" name="Footer Placeholder 4">
            <a:extLst>
              <a:ext uri="{FF2B5EF4-FFF2-40B4-BE49-F238E27FC236}">
                <a16:creationId xmlns:a16="http://schemas.microsoft.com/office/drawing/2014/main" id="{A9B14B05-7883-4A8A-B654-E2C978A21ED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360A2F6-20F2-4064-B8C4-4CE6A905D5C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9403CCE-867B-49CD-999E-86CADBB5C502}" type="slidenum">
              <a:rPr lang="en-US" smtClean="0"/>
              <a:t>‹#›</a:t>
            </a:fld>
            <a:endParaRPr lang="en-US"/>
          </a:p>
        </p:txBody>
      </p:sp>
    </p:spTree>
    <p:extLst>
      <p:ext uri="{BB962C8B-B14F-4D97-AF65-F5344CB8AC3E}">
        <p14:creationId xmlns:p14="http://schemas.microsoft.com/office/powerpoint/2010/main" val="239528465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hyperlink" Target="https://github.com/AtrayeeNeog/Visualization_2019-20/tree/master/Documentation" TargetMode="Externa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hyperlink" Target="https://github.com/AtrayeeNeog/Visualization_2019-20/tree/master/python/GraphsMay" TargetMode="Externa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12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2.xml"/><Relationship Id="rId4" Type="http://schemas.openxmlformats.org/officeDocument/2006/relationships/image" Target="../media/image124.png"/></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file:///E:\OVGU\WiSe19_20\VA%20project\VAST2020\MC1\MC1\pictures\Plotly\MC1_test03fig1.html"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hyperlink" Target="https://en.wikipedia.org/wiki/Vertex_(graph_theory)"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en.wikipedia.org/wiki/Network_(mathematics)" TargetMode="External"/><Relationship Id="rId2" Type="http://schemas.openxmlformats.org/officeDocument/2006/relationships/hyperlink" Target="https://en.wikipedia.org/wiki/Node_(networking)"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file:///E:\OVGU\WiSe19_20\VA%20project\VAST2020\MC1\MC1\pictures\Plotly\closenessHist.html"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file:///E:\OVGU\WiSe19_20\VA%20project\VAST2020\MC1\MC1\pictures\Plotly\betweennessHist.html"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file:///E:\OVGU\WiSe19_20\VA%20project\VAST2020\MC1\MC1\pictures\Plotly\degree.html" TargetMode="Externa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file:///E:\OVGU\WiSe19_20\VA%20project\VAST2020\MC1\MC1\pictures\Plotly\degree_centralityHist.html" TargetMode="Externa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41.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4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slide" Target="slide2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pic>
        <p:nvPicPr>
          <p:cNvPr id="71" name="Google Shape;71;p1" descr="005_INF_002.jpg"/>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72" name="Google Shape;72;p1"/>
          <p:cNvSpPr txBox="1"/>
          <p:nvPr/>
        </p:nvSpPr>
        <p:spPr>
          <a:xfrm>
            <a:off x="2079784" y="1866150"/>
            <a:ext cx="8001000" cy="2467226"/>
          </a:xfrm>
          <a:prstGeom prst="rect">
            <a:avLst/>
          </a:prstGeom>
          <a:noFill/>
          <a:ln>
            <a:noFill/>
          </a:ln>
        </p:spPr>
        <p:txBody>
          <a:bodyPr spcFirstLastPara="1" wrap="square" lIns="91425" tIns="50800" rIns="91425" bIns="45700" anchor="ctr" anchorCtr="0">
            <a:noAutofit/>
          </a:bodyPr>
          <a:lstStyle/>
          <a:p>
            <a:pPr lvl="0" algn="ctr"/>
            <a:r>
              <a:rPr lang="en-US" sz="4000" b="1" dirty="0">
                <a:latin typeface="Times New Roman" panose="02020603050405020304" pitchFamily="18" charset="0"/>
                <a:cs typeface="Times New Roman" panose="02020603050405020304" pitchFamily="18" charset="0"/>
              </a:rPr>
              <a:t>VAST Challenge 2020</a:t>
            </a:r>
          </a:p>
          <a:p>
            <a:pPr algn="ctr"/>
            <a:r>
              <a:rPr lang="en-US" sz="4000" b="1" dirty="0">
                <a:latin typeface="Times New Roman" panose="02020603050405020304" pitchFamily="18" charset="0"/>
                <a:cs typeface="Times New Roman" panose="02020603050405020304" pitchFamily="18" charset="0"/>
              </a:rPr>
              <a:t>Mini-Challenge 1: Graph Analysis</a:t>
            </a:r>
          </a:p>
          <a:p>
            <a:pPr algn="ctr"/>
            <a:r>
              <a:rPr lang="en-US" sz="4000" b="1" dirty="0">
                <a:solidFill>
                  <a:schemeClr val="tx1">
                    <a:lumMod val="75000"/>
                    <a:lumOff val="25000"/>
                  </a:schemeClr>
                </a:solidFill>
                <a:latin typeface="Times New Roman" panose="02020603050405020304" pitchFamily="18" charset="0"/>
                <a:cs typeface="Times New Roman" panose="02020603050405020304" pitchFamily="18" charset="0"/>
              </a:rPr>
              <a:t>Summary and Data Understanding</a:t>
            </a:r>
          </a:p>
        </p:txBody>
      </p:sp>
      <p:sp>
        <p:nvSpPr>
          <p:cNvPr id="73" name="Google Shape;73;p1"/>
          <p:cNvSpPr txBox="1"/>
          <p:nvPr/>
        </p:nvSpPr>
        <p:spPr>
          <a:xfrm>
            <a:off x="1786070" y="5074138"/>
            <a:ext cx="4657800" cy="1225832"/>
          </a:xfrm>
          <a:prstGeom prst="rect">
            <a:avLst/>
          </a:prstGeom>
          <a:noFill/>
          <a:ln>
            <a:noFill/>
          </a:ln>
        </p:spPr>
        <p:txBody>
          <a:bodyPr spcFirstLastPara="1" wrap="square" lIns="91425" tIns="91425" rIns="91425" bIns="91425" anchor="t" anchorCtr="0">
            <a:noAutofit/>
          </a:bodyPr>
          <a:lstStyle/>
          <a:p>
            <a:pPr lvl="0">
              <a:buSzPts val="1800"/>
            </a:pPr>
            <a:r>
              <a:rPr lang="en-US" dirty="0">
                <a:solidFill>
                  <a:schemeClr val="lt1"/>
                </a:solidFill>
              </a:rPr>
              <a:t>Supervisor:</a:t>
            </a:r>
            <a:r>
              <a:rPr lang="en-US" dirty="0">
                <a:solidFill>
                  <a:schemeClr val="lt1"/>
                </a:solidFill>
                <a:latin typeface="Arial"/>
                <a:ea typeface="Arial"/>
                <a:cs typeface="Arial"/>
                <a:sym typeface="Arial"/>
              </a:rPr>
              <a:t> </a:t>
            </a:r>
            <a:r>
              <a:rPr lang="en-US" dirty="0">
                <a:solidFill>
                  <a:schemeClr val="lt1"/>
                </a:solidFill>
              </a:rPr>
              <a:t>Prof. Dr.-Ing. Bernhard </a:t>
            </a:r>
            <a:r>
              <a:rPr lang="en-US" dirty="0" err="1">
                <a:solidFill>
                  <a:schemeClr val="lt1"/>
                </a:solidFill>
              </a:rPr>
              <a:t>Preim</a:t>
            </a:r>
            <a:r>
              <a:rPr lang="en-US" dirty="0">
                <a:solidFill>
                  <a:schemeClr val="lt1"/>
                </a:solidFill>
              </a:rPr>
              <a:t> </a:t>
            </a:r>
            <a:endParaRPr dirty="0">
              <a:solidFill>
                <a:schemeClr val="lt1"/>
              </a:solidFill>
            </a:endParaRPr>
          </a:p>
          <a:p>
            <a:pPr lvl="0">
              <a:buSzPts val="1800"/>
            </a:pPr>
            <a:r>
              <a:rPr lang="en-US" dirty="0">
                <a:solidFill>
                  <a:schemeClr val="lt1"/>
                </a:solidFill>
              </a:rPr>
              <a:t>                   Dr.-Ing. Monique </a:t>
            </a:r>
            <a:r>
              <a:rPr lang="en-US" dirty="0" err="1">
                <a:solidFill>
                  <a:schemeClr val="lt1"/>
                </a:solidFill>
              </a:rPr>
              <a:t>Meuschke</a:t>
            </a:r>
            <a:endParaRPr lang="en-US" dirty="0">
              <a:solidFill>
                <a:schemeClr val="lt1"/>
              </a:solidFill>
            </a:endParaRPr>
          </a:p>
          <a:p>
            <a:pPr lvl="0">
              <a:buSzPts val="1800"/>
            </a:pPr>
            <a:r>
              <a:rPr lang="en-US" dirty="0">
                <a:solidFill>
                  <a:schemeClr val="lt1"/>
                </a:solidFill>
              </a:rPr>
              <a:t>                   M.Sc. </a:t>
            </a:r>
            <a:r>
              <a:rPr lang="en-US" dirty="0" err="1">
                <a:solidFill>
                  <a:schemeClr val="lt1"/>
                </a:solidFill>
              </a:rPr>
              <a:t>Uli</a:t>
            </a:r>
            <a:r>
              <a:rPr lang="en-US" dirty="0">
                <a:solidFill>
                  <a:schemeClr val="lt1"/>
                </a:solidFill>
              </a:rPr>
              <a:t> Niemann</a:t>
            </a:r>
          </a:p>
          <a:p>
            <a:pPr lvl="0">
              <a:buSzPts val="1800"/>
            </a:pPr>
            <a:endParaRPr dirty="0">
              <a:solidFill>
                <a:schemeClr val="lt1"/>
              </a:solidFill>
              <a:latin typeface="Arial"/>
              <a:ea typeface="Arial"/>
              <a:cs typeface="Arial"/>
              <a:sym typeface="Arial"/>
            </a:endParaRPr>
          </a:p>
        </p:txBody>
      </p:sp>
      <p:sp>
        <p:nvSpPr>
          <p:cNvPr id="74" name="Google Shape;74;p1"/>
          <p:cNvSpPr txBox="1"/>
          <p:nvPr/>
        </p:nvSpPr>
        <p:spPr>
          <a:xfrm>
            <a:off x="6772285" y="5074138"/>
            <a:ext cx="3567300" cy="1043100"/>
          </a:xfrm>
          <a:prstGeom prst="rect">
            <a:avLst/>
          </a:prstGeom>
          <a:noFill/>
          <a:ln>
            <a:noFill/>
          </a:ln>
        </p:spPr>
        <p:txBody>
          <a:bodyPr spcFirstLastPara="1" wrap="square" lIns="91425" tIns="91425" rIns="91425" bIns="91425" anchor="t" anchorCtr="0">
            <a:noAutofit/>
          </a:bodyPr>
          <a:lstStyle/>
          <a:p>
            <a:pPr lvl="0"/>
            <a:r>
              <a:rPr lang="en-US" dirty="0">
                <a:solidFill>
                  <a:schemeClr val="lt1"/>
                </a:solidFill>
                <a:latin typeface="Arial"/>
                <a:ea typeface="Arial"/>
                <a:cs typeface="Arial"/>
                <a:sym typeface="Arial"/>
              </a:rPr>
              <a:t>Presenter</a:t>
            </a:r>
            <a:r>
              <a:rPr lang="en-US" dirty="0">
                <a:solidFill>
                  <a:schemeClr val="lt1"/>
                </a:solidFill>
              </a:rPr>
              <a:t>: </a:t>
            </a:r>
            <a:r>
              <a:rPr lang="en-US" dirty="0" err="1">
                <a:solidFill>
                  <a:schemeClr val="lt1"/>
                </a:solidFill>
              </a:rPr>
              <a:t>Seyed</a:t>
            </a:r>
            <a:r>
              <a:rPr lang="en-US" dirty="0">
                <a:solidFill>
                  <a:schemeClr val="lt1"/>
                </a:solidFill>
              </a:rPr>
              <a:t> Behnam </a:t>
            </a:r>
            <a:r>
              <a:rPr lang="en-US" dirty="0" err="1">
                <a:solidFill>
                  <a:schemeClr val="lt1"/>
                </a:solidFill>
              </a:rPr>
              <a:t>Beladi</a:t>
            </a:r>
            <a:endParaRPr lang="en-US" dirty="0">
              <a:solidFill>
                <a:schemeClr val="lt1"/>
              </a:solidFill>
            </a:endParaRPr>
          </a:p>
          <a:p>
            <a:pPr lvl="0"/>
            <a:r>
              <a:rPr lang="en-US" dirty="0">
                <a:solidFill>
                  <a:schemeClr val="lt1"/>
                </a:solidFill>
              </a:rPr>
              <a:t>                  </a:t>
            </a:r>
            <a:r>
              <a:rPr lang="en-US" dirty="0" err="1">
                <a:solidFill>
                  <a:schemeClr val="lt1"/>
                </a:solidFill>
              </a:rPr>
              <a:t>Atrayee</a:t>
            </a:r>
            <a:r>
              <a:rPr lang="en-US" dirty="0">
                <a:solidFill>
                  <a:schemeClr val="lt1"/>
                </a:solidFill>
              </a:rPr>
              <a:t> </a:t>
            </a:r>
            <a:r>
              <a:rPr lang="en-US" dirty="0" err="1">
                <a:solidFill>
                  <a:schemeClr val="lt1"/>
                </a:solidFill>
              </a:rPr>
              <a:t>Neog</a:t>
            </a:r>
            <a:endParaRPr lang="en-US" dirty="0">
              <a:solidFill>
                <a:schemeClr val="lt1"/>
              </a:solidFill>
            </a:endParaRPr>
          </a:p>
          <a:p>
            <a:r>
              <a:rPr lang="en-US" dirty="0">
                <a:solidFill>
                  <a:schemeClr val="lt1"/>
                </a:solidFill>
              </a:rPr>
              <a:t>                  </a:t>
            </a:r>
            <a:r>
              <a:rPr lang="en-US" dirty="0" err="1">
                <a:solidFill>
                  <a:schemeClr val="lt1"/>
                </a:solidFill>
              </a:rPr>
              <a:t>Xiongjun</a:t>
            </a:r>
            <a:r>
              <a:rPr lang="en-US" dirty="0">
                <a:solidFill>
                  <a:schemeClr val="lt1"/>
                </a:solidFill>
              </a:rPr>
              <a:t> Wang</a:t>
            </a:r>
          </a:p>
          <a:p>
            <a:endParaRPr lang="en-US" dirty="0">
              <a:solidFill>
                <a:schemeClr val="lt1"/>
              </a:solidFill>
            </a:endParaRPr>
          </a:p>
          <a:p>
            <a:endParaRPr dirty="0">
              <a:solidFill>
                <a:schemeClr val="lt1"/>
              </a:solidFill>
              <a:latin typeface="Arial"/>
              <a:ea typeface="Arial"/>
              <a:cs typeface="Arial"/>
              <a:sym typeface="Arial"/>
            </a:endParaRPr>
          </a:p>
          <a:p>
            <a:pPr>
              <a:buClr>
                <a:srgbClr val="000000"/>
              </a:buClr>
              <a:buSzPts val="1800"/>
            </a:pPr>
            <a:r>
              <a:rPr lang="en-US" dirty="0">
                <a:solidFill>
                  <a:schemeClr val="lt1"/>
                </a:solidFill>
                <a:latin typeface="Arial"/>
                <a:ea typeface="Arial"/>
                <a:cs typeface="Arial"/>
                <a:sym typeface="Arial"/>
              </a:rPr>
              <a:t>               </a:t>
            </a:r>
            <a:endParaRPr dirty="0">
              <a:solidFill>
                <a:schemeClr val="lt1"/>
              </a:solidFill>
              <a:latin typeface="Arial"/>
              <a:ea typeface="Arial"/>
              <a:cs typeface="Arial"/>
              <a:sym typeface="Arial"/>
            </a:endParaRPr>
          </a:p>
          <a:p>
            <a:pPr algn="ctr">
              <a:buClr>
                <a:srgbClr val="000000"/>
              </a:buClr>
              <a:buSzPts val="1800"/>
            </a:pPr>
            <a:r>
              <a:rPr lang="en-US" dirty="0">
                <a:solidFill>
                  <a:schemeClr val="lt1"/>
                </a:solidFill>
                <a:latin typeface="Arial"/>
                <a:ea typeface="Arial"/>
                <a:cs typeface="Arial"/>
                <a:sym typeface="Arial"/>
              </a:rPr>
              <a:t>                  </a:t>
            </a:r>
            <a:endParaRPr dirty="0">
              <a:solidFill>
                <a:schemeClr val="lt1"/>
              </a:solidFill>
              <a:latin typeface="Arial"/>
              <a:ea typeface="Arial"/>
              <a:cs typeface="Arial"/>
              <a:sym typeface="Arial"/>
            </a:endParaRPr>
          </a:p>
        </p:txBody>
      </p:sp>
      <p:sp>
        <p:nvSpPr>
          <p:cNvPr id="75" name="Google Shape;75;p1"/>
          <p:cNvSpPr txBox="1">
            <a:spLocks noGrp="1"/>
          </p:cNvSpPr>
          <p:nvPr>
            <p:ph type="sldNum" idx="12"/>
          </p:nvPr>
        </p:nvSpPr>
        <p:spPr>
          <a:xfrm>
            <a:off x="10080784" y="6333134"/>
            <a:ext cx="548700" cy="525000"/>
          </a:xfrm>
          <a:prstGeom prst="rect">
            <a:avLst/>
          </a:prstGeom>
          <a:noFill/>
          <a:ln>
            <a:noFill/>
          </a:ln>
        </p:spPr>
        <p:txBody>
          <a:bodyPr spcFirstLastPara="1" vert="horz" wrap="square" lIns="91425" tIns="91425" rIns="91425" bIns="91425" rtlCol="0" anchor="t" anchorCtr="0">
            <a:noAutofit/>
          </a:bodyPr>
          <a:lstStyle/>
          <a:p>
            <a:fld id="{00000000-1234-1234-1234-123412341234}" type="slidenum">
              <a:rPr lang="en-US"/>
              <a:pPr/>
              <a:t>1</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23038A-68E9-4682-ADF1-B26EE4C32CB9}"/>
              </a:ext>
            </a:extLst>
          </p:cNvPr>
          <p:cNvSpPr>
            <a:spLocks noGrp="1"/>
          </p:cNvSpPr>
          <p:nvPr>
            <p:ph type="title"/>
          </p:nvPr>
        </p:nvSpPr>
        <p:spPr/>
        <p:txBody>
          <a:bodyPr/>
          <a:lstStyle/>
          <a:p>
            <a:r>
              <a:rPr lang="en-US" dirty="0"/>
              <a:t>Exploring the data (Channels)</a:t>
            </a:r>
          </a:p>
        </p:txBody>
      </p:sp>
      <p:graphicFrame>
        <p:nvGraphicFramePr>
          <p:cNvPr id="6" name="Table 6">
            <a:extLst>
              <a:ext uri="{FF2B5EF4-FFF2-40B4-BE49-F238E27FC236}">
                <a16:creationId xmlns:a16="http://schemas.microsoft.com/office/drawing/2014/main" id="{3247C39F-7BB1-4652-A31A-B17B14CE5D4A}"/>
              </a:ext>
            </a:extLst>
          </p:cNvPr>
          <p:cNvGraphicFramePr>
            <a:graphicFrameLocks noGrp="1"/>
          </p:cNvGraphicFramePr>
          <p:nvPr>
            <p:ph idx="1"/>
            <p:extLst>
              <p:ext uri="{D42A27DB-BD31-4B8C-83A1-F6EECF244321}">
                <p14:modId xmlns:p14="http://schemas.microsoft.com/office/powerpoint/2010/main" val="3261822853"/>
              </p:ext>
            </p:extLst>
          </p:nvPr>
        </p:nvGraphicFramePr>
        <p:xfrm>
          <a:off x="838199" y="1443037"/>
          <a:ext cx="10450551" cy="5049837"/>
        </p:xfrm>
        <a:graphic>
          <a:graphicData uri="http://schemas.openxmlformats.org/drawingml/2006/table">
            <a:tbl>
              <a:tblPr firstRow="1" bandRow="1">
                <a:tableStyleId>{5C22544A-7EE6-4342-B048-85BDC9FD1C3A}</a:tableStyleId>
              </a:tblPr>
              <a:tblGrid>
                <a:gridCol w="1771968">
                  <a:extLst>
                    <a:ext uri="{9D8B030D-6E8A-4147-A177-3AD203B41FA5}">
                      <a16:colId xmlns:a16="http://schemas.microsoft.com/office/drawing/2014/main" val="3729389960"/>
                    </a:ext>
                  </a:extLst>
                </a:gridCol>
                <a:gridCol w="835710">
                  <a:extLst>
                    <a:ext uri="{9D8B030D-6E8A-4147-A177-3AD203B41FA5}">
                      <a16:colId xmlns:a16="http://schemas.microsoft.com/office/drawing/2014/main" val="2281435260"/>
                    </a:ext>
                  </a:extLst>
                </a:gridCol>
                <a:gridCol w="2108825">
                  <a:extLst>
                    <a:ext uri="{9D8B030D-6E8A-4147-A177-3AD203B41FA5}">
                      <a16:colId xmlns:a16="http://schemas.microsoft.com/office/drawing/2014/main" val="2072369400"/>
                    </a:ext>
                  </a:extLst>
                </a:gridCol>
                <a:gridCol w="981041">
                  <a:extLst>
                    <a:ext uri="{9D8B030D-6E8A-4147-A177-3AD203B41FA5}">
                      <a16:colId xmlns:a16="http://schemas.microsoft.com/office/drawing/2014/main" val="1567139128"/>
                    </a:ext>
                  </a:extLst>
                </a:gridCol>
                <a:gridCol w="1133509">
                  <a:extLst>
                    <a:ext uri="{9D8B030D-6E8A-4147-A177-3AD203B41FA5}">
                      <a16:colId xmlns:a16="http://schemas.microsoft.com/office/drawing/2014/main" val="2267513749"/>
                    </a:ext>
                  </a:extLst>
                </a:gridCol>
                <a:gridCol w="1090938">
                  <a:extLst>
                    <a:ext uri="{9D8B030D-6E8A-4147-A177-3AD203B41FA5}">
                      <a16:colId xmlns:a16="http://schemas.microsoft.com/office/drawing/2014/main" val="44632791"/>
                    </a:ext>
                  </a:extLst>
                </a:gridCol>
                <a:gridCol w="1107710">
                  <a:extLst>
                    <a:ext uri="{9D8B030D-6E8A-4147-A177-3AD203B41FA5}">
                      <a16:colId xmlns:a16="http://schemas.microsoft.com/office/drawing/2014/main" val="3607100143"/>
                    </a:ext>
                  </a:extLst>
                </a:gridCol>
                <a:gridCol w="1420850">
                  <a:extLst>
                    <a:ext uri="{9D8B030D-6E8A-4147-A177-3AD203B41FA5}">
                      <a16:colId xmlns:a16="http://schemas.microsoft.com/office/drawing/2014/main" val="2294204304"/>
                    </a:ext>
                  </a:extLst>
                </a:gridCol>
              </a:tblGrid>
              <a:tr h="666544">
                <a:tc>
                  <a:txBody>
                    <a:bodyPr/>
                    <a:lstStyle/>
                    <a:p>
                      <a:r>
                        <a:rPr lang="en-US" sz="1600" dirty="0"/>
                        <a:t>Channel Name</a:t>
                      </a:r>
                    </a:p>
                  </a:txBody>
                  <a:tcPr/>
                </a:tc>
                <a:tc>
                  <a:txBody>
                    <a:bodyPr/>
                    <a:lstStyle/>
                    <a:p>
                      <a:r>
                        <a:rPr lang="en-US" sz="1600" dirty="0"/>
                        <a:t>eType</a:t>
                      </a:r>
                    </a:p>
                  </a:txBody>
                  <a:tcPr/>
                </a:tc>
                <a:tc>
                  <a:txBody>
                    <a:bodyPr/>
                    <a:lstStyle/>
                    <a:p>
                      <a:r>
                        <a:rPr lang="en-US" sz="1600" dirty="0"/>
                        <a:t>Representation</a:t>
                      </a:r>
                    </a:p>
                  </a:txBody>
                  <a:tcPr/>
                </a:tc>
                <a:tc>
                  <a:txBody>
                    <a:bodyPr/>
                    <a:lstStyle/>
                    <a:p>
                      <a:r>
                        <a:rPr lang="en-US" sz="1600" dirty="0"/>
                        <a:t>Location</a:t>
                      </a:r>
                    </a:p>
                  </a:txBody>
                  <a:tcPr/>
                </a:tc>
                <a:tc>
                  <a:txBody>
                    <a:bodyPr/>
                    <a:lstStyle/>
                    <a:p>
                      <a:r>
                        <a:rPr lang="en-US" sz="1600" dirty="0"/>
                        <a:t>Weight</a:t>
                      </a:r>
                    </a:p>
                  </a:txBody>
                  <a:tcPr/>
                </a:tc>
                <a:tc>
                  <a:txBody>
                    <a:bodyPr/>
                    <a:lstStyle/>
                    <a:p>
                      <a:r>
                        <a:rPr lang="en-US" sz="1600" dirty="0"/>
                        <a:t>Source</a:t>
                      </a:r>
                    </a:p>
                  </a:txBody>
                  <a:tcPr/>
                </a:tc>
                <a:tc>
                  <a:txBody>
                    <a:bodyPr/>
                    <a:lstStyle/>
                    <a:p>
                      <a:r>
                        <a:rPr lang="en-US" sz="1600" dirty="0"/>
                        <a:t>Target</a:t>
                      </a:r>
                    </a:p>
                  </a:txBody>
                  <a:tcPr/>
                </a:tc>
                <a:tc>
                  <a:txBody>
                    <a:bodyPr/>
                    <a:lstStyle/>
                    <a:p>
                      <a:r>
                        <a:rPr lang="en-US" sz="1600" dirty="0"/>
                        <a:t>Notable points</a:t>
                      </a:r>
                    </a:p>
                  </a:txBody>
                  <a:tcPr/>
                </a:tc>
                <a:extLst>
                  <a:ext uri="{0D108BD9-81ED-4DB2-BD59-A6C34878D82A}">
                    <a16:rowId xmlns:a16="http://schemas.microsoft.com/office/drawing/2014/main" val="1271232916"/>
                  </a:ext>
                </a:extLst>
              </a:tr>
              <a:tr h="857772">
                <a:tc>
                  <a:txBody>
                    <a:bodyPr/>
                    <a:lstStyle/>
                    <a:p>
                      <a:r>
                        <a:rPr lang="en-US" sz="1600" b="1" dirty="0"/>
                        <a:t>Communications</a:t>
                      </a:r>
                    </a:p>
                    <a:p>
                      <a:r>
                        <a:rPr lang="en-US" sz="1600" b="1" dirty="0"/>
                        <a:t>(phone and email)</a:t>
                      </a:r>
                      <a:endParaRPr lang="en-US" sz="1600" dirty="0"/>
                    </a:p>
                  </a:txBody>
                  <a:tcPr/>
                </a:tc>
                <a:tc>
                  <a:txBody>
                    <a:bodyPr/>
                    <a:lstStyle/>
                    <a:p>
                      <a:pPr algn="ctr"/>
                      <a:r>
                        <a:rPr lang="en-US" sz="1600" dirty="0"/>
                        <a:t>0 &amp; 1</a:t>
                      </a:r>
                    </a:p>
                  </a:txBody>
                  <a:tcPr/>
                </a:tc>
                <a:tc>
                  <a:txBody>
                    <a:bodyPr/>
                    <a:lstStyle/>
                    <a:p>
                      <a:r>
                        <a:rPr lang="en-US" sz="1600" dirty="0"/>
                        <a:t>Direct connections between two persons</a:t>
                      </a:r>
                    </a:p>
                  </a:txBody>
                  <a:tcPr/>
                </a:tc>
                <a:tc>
                  <a:txBody>
                    <a:bodyPr/>
                    <a:lstStyle/>
                    <a:p>
                      <a:pPr algn="ctr"/>
                      <a:r>
                        <a:rPr lang="en-US" sz="1600" dirty="0"/>
                        <a:t>Some</a:t>
                      </a:r>
                    </a:p>
                  </a:txBody>
                  <a:tcPr/>
                </a:tc>
                <a:tc>
                  <a:txBody>
                    <a:bodyPr/>
                    <a:lstStyle/>
                    <a:p>
                      <a:pPr algn="ctr"/>
                      <a:r>
                        <a:rPr lang="en-US" sz="1600" dirty="0"/>
                        <a:t>Always 1</a:t>
                      </a:r>
                    </a:p>
                  </a:txBody>
                  <a:tcPr/>
                </a:tc>
                <a:tc>
                  <a:txBody>
                    <a:bodyPr/>
                    <a:lstStyle/>
                    <a:p>
                      <a:pPr algn="ctr"/>
                      <a:r>
                        <a:rPr lang="en-US" sz="1600" dirty="0"/>
                        <a:t>person</a:t>
                      </a:r>
                    </a:p>
                  </a:txBody>
                  <a:tcPr/>
                </a:tc>
                <a:tc>
                  <a:txBody>
                    <a:bodyPr/>
                    <a:lstStyle/>
                    <a:p>
                      <a:pPr algn="ctr"/>
                      <a:r>
                        <a:rPr lang="en-US" sz="1600" dirty="0"/>
                        <a:t>Person</a:t>
                      </a:r>
                    </a:p>
                  </a:txBody>
                  <a:tcPr/>
                </a:tc>
                <a:tc>
                  <a:txBody>
                    <a:bodyPr/>
                    <a:lstStyle/>
                    <a:p>
                      <a:r>
                        <a:rPr lang="en-US" sz="1600" dirty="0"/>
                        <a:t>Phone and email channels not clear</a:t>
                      </a:r>
                    </a:p>
                  </a:txBody>
                  <a:tcPr/>
                </a:tc>
                <a:extLst>
                  <a:ext uri="{0D108BD9-81ED-4DB2-BD59-A6C34878D82A}">
                    <a16:rowId xmlns:a16="http://schemas.microsoft.com/office/drawing/2014/main" val="2779712042"/>
                  </a:ext>
                </a:extLst>
              </a:tr>
              <a:tr h="857772">
                <a:tc>
                  <a:txBody>
                    <a:bodyPr/>
                    <a:lstStyle/>
                    <a:p>
                      <a:r>
                        <a:rPr lang="en-US" sz="1600" b="1" dirty="0"/>
                        <a:t>Procurement</a:t>
                      </a:r>
                      <a:endParaRPr lang="en-US" sz="1600" dirty="0"/>
                    </a:p>
                  </a:txBody>
                  <a:tcPr/>
                </a:tc>
                <a:tc>
                  <a:txBody>
                    <a:bodyPr/>
                    <a:lstStyle/>
                    <a:p>
                      <a:pPr algn="ctr"/>
                      <a:r>
                        <a:rPr lang="en-US" sz="1600" dirty="0"/>
                        <a:t>2 &amp; 3</a:t>
                      </a:r>
                    </a:p>
                  </a:txBody>
                  <a:tcPr/>
                </a:tc>
                <a:tc>
                  <a:txBody>
                    <a:bodyPr/>
                    <a:lstStyle/>
                    <a:p>
                      <a:r>
                        <a:rPr lang="en-US" sz="1600" dirty="0"/>
                        <a:t>Buying and selling an item</a:t>
                      </a:r>
                    </a:p>
                  </a:txBody>
                  <a:tcPr/>
                </a:tc>
                <a:tc>
                  <a:txBody>
                    <a:bodyPr/>
                    <a:lstStyle/>
                    <a:p>
                      <a:pPr algn="ctr"/>
                      <a:r>
                        <a:rPr lang="en-US" sz="1600" dirty="0"/>
                        <a:t>no</a:t>
                      </a:r>
                    </a:p>
                  </a:txBody>
                  <a:tcPr/>
                </a:tc>
                <a:tc>
                  <a:txBody>
                    <a:bodyPr/>
                    <a:lstStyle/>
                    <a:p>
                      <a:pPr algn="ctr"/>
                      <a:r>
                        <a:rPr lang="en-US" sz="1600" dirty="0"/>
                        <a:t>Value of the item</a:t>
                      </a:r>
                    </a:p>
                  </a:txBody>
                  <a:tcPr/>
                </a:tc>
                <a:tc>
                  <a:txBody>
                    <a:bodyPr/>
                    <a:lstStyle/>
                    <a:p>
                      <a:pPr algn="ctr"/>
                      <a:r>
                        <a:rPr lang="en-US" sz="1600" dirty="0"/>
                        <a:t>person</a:t>
                      </a:r>
                    </a:p>
                  </a:txBody>
                  <a:tcPr/>
                </a:tc>
                <a:tc>
                  <a:txBody>
                    <a:bodyPr/>
                    <a:lstStyle/>
                    <a:p>
                      <a:pPr algn="ctr"/>
                      <a:r>
                        <a:rPr lang="en-US" sz="1600" dirty="0"/>
                        <a:t>Item</a:t>
                      </a:r>
                    </a:p>
                  </a:txBody>
                  <a:tcPr/>
                </a:tc>
                <a:tc>
                  <a:txBody>
                    <a:bodyPr/>
                    <a:lstStyle/>
                    <a:p>
                      <a:r>
                        <a:rPr lang="en-US" sz="1600" dirty="0"/>
                        <a:t>For each sell row exists: a buy row</a:t>
                      </a:r>
                    </a:p>
                  </a:txBody>
                  <a:tcPr/>
                </a:tc>
                <a:extLst>
                  <a:ext uri="{0D108BD9-81ED-4DB2-BD59-A6C34878D82A}">
                    <a16:rowId xmlns:a16="http://schemas.microsoft.com/office/drawing/2014/main" val="3255344687"/>
                  </a:ext>
                </a:extLst>
              </a:tr>
              <a:tr h="857772">
                <a:tc>
                  <a:txBody>
                    <a:bodyPr/>
                    <a:lstStyle/>
                    <a:p>
                      <a:r>
                        <a:rPr lang="en-US" sz="1600" b="1" dirty="0"/>
                        <a:t>Co-authorship</a:t>
                      </a:r>
                      <a:endParaRPr lang="en-US" sz="1600" dirty="0"/>
                    </a:p>
                  </a:txBody>
                  <a:tcPr/>
                </a:tc>
                <a:tc>
                  <a:txBody>
                    <a:bodyPr/>
                    <a:lstStyle/>
                    <a:p>
                      <a:pPr algn="ctr"/>
                      <a:r>
                        <a:rPr lang="en-US" sz="1600" dirty="0"/>
                        <a:t>4</a:t>
                      </a:r>
                    </a:p>
                  </a:txBody>
                  <a:tcPr/>
                </a:tc>
                <a:tc>
                  <a:txBody>
                    <a:bodyPr/>
                    <a:lstStyle/>
                    <a:p>
                      <a:r>
                        <a:rPr lang="en-US" sz="1600" dirty="0"/>
                        <a:t>publication of scientific or technical articles</a:t>
                      </a:r>
                    </a:p>
                  </a:txBody>
                  <a:tcPr/>
                </a:tc>
                <a:tc>
                  <a:txBody>
                    <a:bodyPr/>
                    <a:lstStyle/>
                    <a:p>
                      <a:pPr algn="ctr"/>
                      <a:r>
                        <a:rPr lang="en-US" sz="1600" dirty="0"/>
                        <a:t>no</a:t>
                      </a:r>
                    </a:p>
                  </a:txBody>
                  <a:tcPr/>
                </a:tc>
                <a:tc>
                  <a:txBody>
                    <a:bodyPr/>
                    <a:lstStyle/>
                    <a:p>
                      <a:pPr algn="ctr"/>
                      <a:r>
                        <a:rPr lang="en-US" sz="1600" dirty="0"/>
                        <a:t>Fraction of the authors</a:t>
                      </a:r>
                    </a:p>
                  </a:txBody>
                  <a:tcPr/>
                </a:tc>
                <a:tc>
                  <a:txBody>
                    <a:bodyPr/>
                    <a:lstStyle/>
                    <a:p>
                      <a:pPr algn="ctr"/>
                      <a:r>
                        <a:rPr lang="en-US" sz="1600" dirty="0"/>
                        <a:t>Person (author)</a:t>
                      </a:r>
                    </a:p>
                  </a:txBody>
                  <a:tcPr/>
                </a:tc>
                <a:tc>
                  <a:txBody>
                    <a:bodyPr/>
                    <a:lstStyle/>
                    <a:p>
                      <a:pPr algn="ctr"/>
                      <a:r>
                        <a:rPr lang="en-US" sz="1600" dirty="0"/>
                        <a:t>Publication</a:t>
                      </a:r>
                    </a:p>
                  </a:txBody>
                  <a:tcPr/>
                </a:tc>
                <a:tc>
                  <a:txBody>
                    <a:bodyPr/>
                    <a:lstStyle/>
                    <a:p>
                      <a:r>
                        <a:rPr lang="en-US" sz="1600" dirty="0"/>
                        <a:t>Date must be ignored (not relevant)</a:t>
                      </a:r>
                    </a:p>
                  </a:txBody>
                  <a:tcPr/>
                </a:tc>
                <a:extLst>
                  <a:ext uri="{0D108BD9-81ED-4DB2-BD59-A6C34878D82A}">
                    <a16:rowId xmlns:a16="http://schemas.microsoft.com/office/drawing/2014/main" val="2416626755"/>
                  </a:ext>
                </a:extLst>
              </a:tr>
              <a:tr h="952205">
                <a:tc>
                  <a:txBody>
                    <a:bodyPr/>
                    <a:lstStyle/>
                    <a:p>
                      <a:r>
                        <a:rPr lang="en-US" sz="1600" b="1" dirty="0"/>
                        <a:t>Demographics</a:t>
                      </a:r>
                      <a:endParaRPr lang="en-US" sz="1600" dirty="0"/>
                    </a:p>
                  </a:txBody>
                  <a:tcPr/>
                </a:tc>
                <a:tc>
                  <a:txBody>
                    <a:bodyPr/>
                    <a:lstStyle/>
                    <a:p>
                      <a:pPr algn="ctr"/>
                      <a:r>
                        <a:rPr lang="en-US" sz="1600" dirty="0"/>
                        <a:t>5</a:t>
                      </a:r>
                    </a:p>
                  </a:txBody>
                  <a:tcPr/>
                </a:tc>
                <a:tc>
                  <a:txBody>
                    <a:bodyPr/>
                    <a:lstStyle/>
                    <a:p>
                      <a:r>
                        <a:rPr lang="en-US" sz="1600" dirty="0"/>
                        <a:t>spending characteristics of a person</a:t>
                      </a:r>
                    </a:p>
                  </a:txBody>
                  <a:tcPr/>
                </a:tc>
                <a:tc>
                  <a:txBody>
                    <a:bodyPr/>
                    <a:lstStyle/>
                    <a:p>
                      <a:pPr algn="ctr"/>
                      <a:r>
                        <a:rPr lang="en-US" sz="1600" dirty="0"/>
                        <a:t>no</a:t>
                      </a:r>
                    </a:p>
                  </a:txBody>
                  <a:tcPr/>
                </a:tc>
                <a:tc>
                  <a:txBody>
                    <a:bodyPr/>
                    <a:lstStyle/>
                    <a:p>
                      <a:pPr algn="ctr"/>
                      <a:r>
                        <a:rPr lang="en-US" sz="1600" dirty="0"/>
                        <a:t>Money spent</a:t>
                      </a:r>
                    </a:p>
                  </a:txBody>
                  <a:tcPr/>
                </a:tc>
                <a:tc>
                  <a:txBody>
                    <a:bodyPr/>
                    <a:lstStyle/>
                    <a:p>
                      <a:pPr algn="ctr"/>
                      <a:r>
                        <a:rPr lang="en-US" sz="1600" dirty="0"/>
                        <a:t>person / category</a:t>
                      </a:r>
                    </a:p>
                  </a:txBody>
                  <a:tcPr/>
                </a:tc>
                <a:tc>
                  <a:txBody>
                    <a:bodyPr/>
                    <a:lstStyle/>
                    <a:p>
                      <a:pPr algn="ctr"/>
                      <a:r>
                        <a:rPr lang="en-US" sz="1600" dirty="0"/>
                        <a:t>person / category</a:t>
                      </a:r>
                    </a:p>
                  </a:txBody>
                  <a:tcPr/>
                </a:tc>
                <a:tc>
                  <a:txBody>
                    <a:bodyPr/>
                    <a:lstStyle/>
                    <a:p>
                      <a:r>
                        <a:rPr lang="en-US" sz="1600" dirty="0"/>
                        <a:t>29 categories</a:t>
                      </a:r>
                    </a:p>
                  </a:txBody>
                  <a:tcPr/>
                </a:tc>
                <a:extLst>
                  <a:ext uri="{0D108BD9-81ED-4DB2-BD59-A6C34878D82A}">
                    <a16:rowId xmlns:a16="http://schemas.microsoft.com/office/drawing/2014/main" val="3388160115"/>
                  </a:ext>
                </a:extLst>
              </a:tr>
              <a:tr h="857772">
                <a:tc>
                  <a:txBody>
                    <a:bodyPr/>
                    <a:lstStyle/>
                    <a:p>
                      <a:r>
                        <a:rPr lang="en-US" sz="1600" b="1" dirty="0"/>
                        <a:t>Travel</a:t>
                      </a:r>
                      <a:endParaRPr lang="en-US" sz="1600" dirty="0"/>
                    </a:p>
                  </a:txBody>
                  <a:tcPr/>
                </a:tc>
                <a:tc>
                  <a:txBody>
                    <a:bodyPr/>
                    <a:lstStyle/>
                    <a:p>
                      <a:pPr algn="ctr"/>
                      <a:r>
                        <a:rPr lang="en-US" sz="1600" dirty="0"/>
                        <a:t>6</a:t>
                      </a:r>
                    </a:p>
                  </a:txBody>
                  <a:tcPr/>
                </a:tc>
                <a:tc>
                  <a:txBody>
                    <a:bodyPr/>
                    <a:lstStyle/>
                    <a:p>
                      <a:r>
                        <a:rPr lang="en-US" sz="1600" dirty="0"/>
                        <a:t>Connecting people by location</a:t>
                      </a:r>
                    </a:p>
                  </a:txBody>
                  <a:tcPr/>
                </a:tc>
                <a:tc>
                  <a:txBody>
                    <a:bodyPr/>
                    <a:lstStyle/>
                    <a:p>
                      <a:pPr algn="ctr"/>
                      <a:r>
                        <a:rPr lang="en-US" sz="1600" dirty="0"/>
                        <a:t>yes</a:t>
                      </a:r>
                    </a:p>
                  </a:txBody>
                  <a:tcPr/>
                </a:tc>
                <a:tc>
                  <a:txBody>
                    <a:bodyPr/>
                    <a:lstStyle/>
                    <a:p>
                      <a:pPr algn="ctr"/>
                      <a:r>
                        <a:rPr lang="en-US" sz="1600" dirty="0"/>
                        <a:t>Length of trip(days)</a:t>
                      </a:r>
                    </a:p>
                  </a:txBody>
                  <a:tcPr/>
                </a:tc>
                <a:tc>
                  <a:txBody>
                    <a:bodyPr/>
                    <a:lstStyle/>
                    <a:p>
                      <a:pPr algn="ctr"/>
                      <a:r>
                        <a:rPr lang="en-US" sz="1600" dirty="0"/>
                        <a:t>person</a:t>
                      </a:r>
                    </a:p>
                  </a:txBody>
                  <a:tcPr/>
                </a:tc>
                <a:tc>
                  <a:txBody>
                    <a:bodyPr/>
                    <a:lstStyle/>
                    <a:p>
                      <a:pPr algn="ctr"/>
                      <a:r>
                        <a:rPr lang="en-US" sz="1600" dirty="0"/>
                        <a:t>location</a:t>
                      </a:r>
                    </a:p>
                  </a:txBody>
                  <a:tcPr/>
                </a:tc>
                <a:tc>
                  <a:txBody>
                    <a:bodyPr/>
                    <a:lstStyle/>
                    <a:p>
                      <a:r>
                        <a:rPr lang="en-US" sz="1600" dirty="0"/>
                        <a:t>Some weights are negative</a:t>
                      </a:r>
                    </a:p>
                  </a:txBody>
                  <a:tcPr/>
                </a:tc>
                <a:extLst>
                  <a:ext uri="{0D108BD9-81ED-4DB2-BD59-A6C34878D82A}">
                    <a16:rowId xmlns:a16="http://schemas.microsoft.com/office/drawing/2014/main" val="3416391999"/>
                  </a:ext>
                </a:extLst>
              </a:tr>
            </a:tbl>
          </a:graphicData>
        </a:graphic>
      </p:graphicFrame>
    </p:spTree>
    <p:extLst>
      <p:ext uri="{BB962C8B-B14F-4D97-AF65-F5344CB8AC3E}">
        <p14:creationId xmlns:p14="http://schemas.microsoft.com/office/powerpoint/2010/main" val="316681485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861F23-67F5-4EC0-B393-BCC20723E13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757778" y="144379"/>
            <a:ext cx="8273988" cy="3361308"/>
          </a:xfrm>
          <a:prstGeom prst="rect">
            <a:avLst/>
          </a:prstGeom>
        </p:spPr>
      </p:pic>
      <p:pic>
        <p:nvPicPr>
          <p:cNvPr id="5" name="Picture 4">
            <a:extLst>
              <a:ext uri="{FF2B5EF4-FFF2-40B4-BE49-F238E27FC236}">
                <a16:creationId xmlns:a16="http://schemas.microsoft.com/office/drawing/2014/main" id="{8EDC863C-40EF-4DDB-9401-5077B651D3E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757779" y="3224813"/>
            <a:ext cx="8273986" cy="3361307"/>
          </a:xfrm>
          <a:prstGeom prst="rect">
            <a:avLst/>
          </a:prstGeom>
        </p:spPr>
      </p:pic>
      <p:sp>
        <p:nvSpPr>
          <p:cNvPr id="4" name="TextBox 3">
            <a:extLst>
              <a:ext uri="{FF2B5EF4-FFF2-40B4-BE49-F238E27FC236}">
                <a16:creationId xmlns:a16="http://schemas.microsoft.com/office/drawing/2014/main" id="{AEADABB3-1DA4-4719-BAF8-917D63CA1A0C}"/>
              </a:ext>
            </a:extLst>
          </p:cNvPr>
          <p:cNvSpPr txBox="1"/>
          <p:nvPr/>
        </p:nvSpPr>
        <p:spPr>
          <a:xfrm>
            <a:off x="134771" y="1443841"/>
            <a:ext cx="1896480" cy="3970318"/>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Template</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vs</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Graph 5</a:t>
            </a:r>
          </a:p>
        </p:txBody>
      </p:sp>
      <p:sp>
        <p:nvSpPr>
          <p:cNvPr id="6" name="TextBox 5">
            <a:extLst>
              <a:ext uri="{FF2B5EF4-FFF2-40B4-BE49-F238E27FC236}">
                <a16:creationId xmlns:a16="http://schemas.microsoft.com/office/drawing/2014/main" id="{448937DA-16C0-478D-B5B3-F0BA604E84F5}"/>
              </a:ext>
            </a:extLst>
          </p:cNvPr>
          <p:cNvSpPr txBox="1"/>
          <p:nvPr/>
        </p:nvSpPr>
        <p:spPr>
          <a:xfrm>
            <a:off x="10392227" y="2901647"/>
            <a:ext cx="1415772" cy="646331"/>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Newer</a:t>
            </a:r>
          </a:p>
        </p:txBody>
      </p:sp>
    </p:spTree>
    <p:extLst>
      <p:ext uri="{BB962C8B-B14F-4D97-AF65-F5344CB8AC3E}">
        <p14:creationId xmlns:p14="http://schemas.microsoft.com/office/powerpoint/2010/main" val="426082808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861F23-67F5-4EC0-B393-BCC20723E13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757778" y="144379"/>
            <a:ext cx="8273988" cy="3361307"/>
          </a:xfrm>
          <a:prstGeom prst="rect">
            <a:avLst/>
          </a:prstGeom>
        </p:spPr>
      </p:pic>
      <p:pic>
        <p:nvPicPr>
          <p:cNvPr id="5" name="Picture 4">
            <a:extLst>
              <a:ext uri="{FF2B5EF4-FFF2-40B4-BE49-F238E27FC236}">
                <a16:creationId xmlns:a16="http://schemas.microsoft.com/office/drawing/2014/main" id="{8EDC863C-40EF-4DDB-9401-5077B651D3E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757779" y="3224813"/>
            <a:ext cx="8273986" cy="3361306"/>
          </a:xfrm>
          <a:prstGeom prst="rect">
            <a:avLst/>
          </a:prstGeom>
        </p:spPr>
      </p:pic>
      <p:sp>
        <p:nvSpPr>
          <p:cNvPr id="4" name="TextBox 3">
            <a:extLst>
              <a:ext uri="{FF2B5EF4-FFF2-40B4-BE49-F238E27FC236}">
                <a16:creationId xmlns:a16="http://schemas.microsoft.com/office/drawing/2014/main" id="{BAF9218B-9B85-4647-9DC8-5B76C788E0D3}"/>
              </a:ext>
            </a:extLst>
          </p:cNvPr>
          <p:cNvSpPr txBox="1"/>
          <p:nvPr/>
        </p:nvSpPr>
        <p:spPr>
          <a:xfrm>
            <a:off x="134771" y="1443841"/>
            <a:ext cx="1896480" cy="3970318"/>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Template</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vs</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Graph 2</a:t>
            </a:r>
          </a:p>
        </p:txBody>
      </p:sp>
      <p:sp>
        <p:nvSpPr>
          <p:cNvPr id="6" name="TextBox 5">
            <a:extLst>
              <a:ext uri="{FF2B5EF4-FFF2-40B4-BE49-F238E27FC236}">
                <a16:creationId xmlns:a16="http://schemas.microsoft.com/office/drawing/2014/main" id="{4392729B-84A9-46C6-814E-B7BB676AAEFB}"/>
              </a:ext>
            </a:extLst>
          </p:cNvPr>
          <p:cNvSpPr txBox="1"/>
          <p:nvPr/>
        </p:nvSpPr>
        <p:spPr>
          <a:xfrm>
            <a:off x="10481993" y="2901647"/>
            <a:ext cx="1236237" cy="646331"/>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Older</a:t>
            </a:r>
          </a:p>
        </p:txBody>
      </p:sp>
    </p:spTree>
    <p:extLst>
      <p:ext uri="{BB962C8B-B14F-4D97-AF65-F5344CB8AC3E}">
        <p14:creationId xmlns:p14="http://schemas.microsoft.com/office/powerpoint/2010/main" val="113037411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861F23-67F5-4EC0-B393-BCC20723E13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757778" y="144379"/>
            <a:ext cx="8273988" cy="3361307"/>
          </a:xfrm>
          <a:prstGeom prst="rect">
            <a:avLst/>
          </a:prstGeom>
        </p:spPr>
      </p:pic>
      <p:pic>
        <p:nvPicPr>
          <p:cNvPr id="5" name="Picture 4">
            <a:extLst>
              <a:ext uri="{FF2B5EF4-FFF2-40B4-BE49-F238E27FC236}">
                <a16:creationId xmlns:a16="http://schemas.microsoft.com/office/drawing/2014/main" id="{8EDC863C-40EF-4DDB-9401-5077B651D3E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757780" y="3224813"/>
            <a:ext cx="8273984" cy="3361306"/>
          </a:xfrm>
          <a:prstGeom prst="rect">
            <a:avLst/>
          </a:prstGeom>
        </p:spPr>
      </p:pic>
      <p:sp>
        <p:nvSpPr>
          <p:cNvPr id="4" name="TextBox 3">
            <a:extLst>
              <a:ext uri="{FF2B5EF4-FFF2-40B4-BE49-F238E27FC236}">
                <a16:creationId xmlns:a16="http://schemas.microsoft.com/office/drawing/2014/main" id="{D6F79FF1-A404-433E-ABC3-473D091FE4B7}"/>
              </a:ext>
            </a:extLst>
          </p:cNvPr>
          <p:cNvSpPr txBox="1"/>
          <p:nvPr/>
        </p:nvSpPr>
        <p:spPr>
          <a:xfrm>
            <a:off x="134771" y="1443841"/>
            <a:ext cx="1896480" cy="3970318"/>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Template</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vs</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Graph 5</a:t>
            </a:r>
          </a:p>
        </p:txBody>
      </p:sp>
      <p:sp>
        <p:nvSpPr>
          <p:cNvPr id="6" name="TextBox 5">
            <a:extLst>
              <a:ext uri="{FF2B5EF4-FFF2-40B4-BE49-F238E27FC236}">
                <a16:creationId xmlns:a16="http://schemas.microsoft.com/office/drawing/2014/main" id="{2667D549-9E55-4034-8F82-0DD0575FF85F}"/>
              </a:ext>
            </a:extLst>
          </p:cNvPr>
          <p:cNvSpPr txBox="1"/>
          <p:nvPr/>
        </p:nvSpPr>
        <p:spPr>
          <a:xfrm>
            <a:off x="10481993" y="2901647"/>
            <a:ext cx="1236237" cy="646331"/>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Older</a:t>
            </a:r>
          </a:p>
        </p:txBody>
      </p:sp>
    </p:spTree>
    <p:extLst>
      <p:ext uri="{BB962C8B-B14F-4D97-AF65-F5344CB8AC3E}">
        <p14:creationId xmlns:p14="http://schemas.microsoft.com/office/powerpoint/2010/main" val="136897132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12B00-23E6-41F9-A72E-CC4AC01D571A}"/>
              </a:ext>
            </a:extLst>
          </p:cNvPr>
          <p:cNvSpPr>
            <a:spLocks noGrp="1"/>
          </p:cNvSpPr>
          <p:nvPr>
            <p:ph type="ctrTitle"/>
          </p:nvPr>
        </p:nvSpPr>
        <p:spPr/>
        <p:txBody>
          <a:bodyPr/>
          <a:lstStyle/>
          <a:p>
            <a:r>
              <a:rPr lang="en-US" dirty="0"/>
              <a:t>Question 2 Seeds</a:t>
            </a:r>
          </a:p>
        </p:txBody>
      </p:sp>
    </p:spTree>
    <p:extLst>
      <p:ext uri="{BB962C8B-B14F-4D97-AF65-F5344CB8AC3E}">
        <p14:creationId xmlns:p14="http://schemas.microsoft.com/office/powerpoint/2010/main" val="269104539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2445B-546D-4DE2-B0B7-E1C440AB8DB5}"/>
              </a:ext>
            </a:extLst>
          </p:cNvPr>
          <p:cNvSpPr>
            <a:spLocks noGrp="1"/>
          </p:cNvSpPr>
          <p:nvPr>
            <p:ph type="title"/>
          </p:nvPr>
        </p:nvSpPr>
        <p:spPr/>
        <p:txBody>
          <a:bodyPr/>
          <a:lstStyle/>
          <a:p>
            <a:r>
              <a:rPr lang="en-US" dirty="0"/>
              <a:t>How did we create the graphs</a:t>
            </a:r>
          </a:p>
        </p:txBody>
      </p:sp>
      <p:sp>
        <p:nvSpPr>
          <p:cNvPr id="3" name="Content Placeholder 2">
            <a:extLst>
              <a:ext uri="{FF2B5EF4-FFF2-40B4-BE49-F238E27FC236}">
                <a16:creationId xmlns:a16="http://schemas.microsoft.com/office/drawing/2014/main" id="{EE447632-83BE-48D4-BC8E-521441A593EB}"/>
              </a:ext>
            </a:extLst>
          </p:cNvPr>
          <p:cNvSpPr>
            <a:spLocks noGrp="1"/>
          </p:cNvSpPr>
          <p:nvPr>
            <p:ph idx="1"/>
          </p:nvPr>
        </p:nvSpPr>
        <p:spPr/>
        <p:txBody>
          <a:bodyPr/>
          <a:lstStyle/>
          <a:p>
            <a:pPr marL="514350" indent="-514350">
              <a:buFont typeface="+mj-lt"/>
              <a:buAutoNum type="arabicPeriod"/>
            </a:pPr>
            <a:r>
              <a:rPr lang="en-US" dirty="0"/>
              <a:t>Located the seed in the big graph</a:t>
            </a:r>
          </a:p>
          <a:p>
            <a:pPr marL="514350" indent="-514350">
              <a:buFont typeface="+mj-lt"/>
              <a:buAutoNum type="arabicPeriod"/>
            </a:pPr>
            <a:r>
              <a:rPr lang="en-US" dirty="0"/>
              <a:t>Found all the edges connected to any of our seed nodes </a:t>
            </a:r>
          </a:p>
          <a:p>
            <a:pPr marL="514350" indent="-514350">
              <a:buFont typeface="+mj-lt"/>
              <a:buAutoNum type="arabicPeriod"/>
            </a:pPr>
            <a:r>
              <a:rPr lang="en-US" dirty="0"/>
              <a:t>Check the degree centrality measure</a:t>
            </a:r>
          </a:p>
          <a:p>
            <a:pPr marL="514350" indent="-514350">
              <a:buFont typeface="+mj-lt"/>
              <a:buAutoNum type="arabicPeriod"/>
            </a:pPr>
            <a:r>
              <a:rPr lang="en-US" dirty="0"/>
              <a:t>Remove the nodes with the smallest values</a:t>
            </a:r>
          </a:p>
          <a:p>
            <a:pPr marL="514350" indent="-514350">
              <a:buFont typeface="+mj-lt"/>
              <a:buAutoNum type="arabicPeriod"/>
            </a:pPr>
            <a:r>
              <a:rPr lang="en-US" dirty="0"/>
              <a:t>Check the big graph for all the combination of the remaining nodes</a:t>
            </a:r>
          </a:p>
          <a:p>
            <a:pPr marL="514350" indent="-514350">
              <a:buFont typeface="+mj-lt"/>
              <a:buAutoNum type="arabicPeriod"/>
            </a:pPr>
            <a:r>
              <a:rPr lang="en-US" dirty="0"/>
              <a:t>If not big enough(approximately the size of Template dataset):</a:t>
            </a:r>
          </a:p>
          <a:p>
            <a:pPr lvl="1"/>
            <a:r>
              <a:rPr lang="en-US" dirty="0"/>
              <a:t>Repeat from 3</a:t>
            </a:r>
          </a:p>
        </p:txBody>
      </p:sp>
    </p:spTree>
    <p:extLst>
      <p:ext uri="{BB962C8B-B14F-4D97-AF65-F5344CB8AC3E}">
        <p14:creationId xmlns:p14="http://schemas.microsoft.com/office/powerpoint/2010/main" val="240830424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934B9A3-85DC-4FB4-BE49-48F55D0A00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16439" y="1895065"/>
            <a:ext cx="7152148" cy="4597810"/>
          </a:xfrm>
          <a:prstGeom prst="rect">
            <a:avLst/>
          </a:prstGeom>
        </p:spPr>
      </p:pic>
      <p:sp>
        <p:nvSpPr>
          <p:cNvPr id="2" name="Title 1">
            <a:extLst>
              <a:ext uri="{FF2B5EF4-FFF2-40B4-BE49-F238E27FC236}">
                <a16:creationId xmlns:a16="http://schemas.microsoft.com/office/drawing/2014/main" id="{26B971AA-D110-4B97-B68C-462B89ABD903}"/>
              </a:ext>
            </a:extLst>
          </p:cNvPr>
          <p:cNvSpPr>
            <a:spLocks noGrp="1"/>
          </p:cNvSpPr>
          <p:nvPr>
            <p:ph type="title"/>
          </p:nvPr>
        </p:nvSpPr>
        <p:spPr/>
        <p:txBody>
          <a:bodyPr/>
          <a:lstStyle/>
          <a:p>
            <a:r>
              <a:rPr lang="en-US" dirty="0"/>
              <a:t>First layer</a:t>
            </a:r>
          </a:p>
        </p:txBody>
      </p:sp>
      <p:sp>
        <p:nvSpPr>
          <p:cNvPr id="3" name="Content Placeholder 2">
            <a:extLst>
              <a:ext uri="{FF2B5EF4-FFF2-40B4-BE49-F238E27FC236}">
                <a16:creationId xmlns:a16="http://schemas.microsoft.com/office/drawing/2014/main" id="{35057252-52AE-44A7-9B18-A8A98AEC0D32}"/>
              </a:ext>
            </a:extLst>
          </p:cNvPr>
          <p:cNvSpPr>
            <a:spLocks noGrp="1"/>
          </p:cNvSpPr>
          <p:nvPr>
            <p:ph idx="1"/>
          </p:nvPr>
        </p:nvSpPr>
        <p:spPr>
          <a:xfrm>
            <a:off x="838200" y="1825625"/>
            <a:ext cx="5191404" cy="4351338"/>
          </a:xfrm>
        </p:spPr>
        <p:txBody>
          <a:bodyPr/>
          <a:lstStyle/>
          <a:p>
            <a:r>
              <a:rPr lang="en-US" dirty="0"/>
              <a:t>Nodes that are connected directly to the seed nodes were identified and saved</a:t>
            </a:r>
          </a:p>
          <a:p>
            <a:r>
              <a:rPr lang="en-US" dirty="0"/>
              <a:t>Details(size, </a:t>
            </a:r>
            <a:r>
              <a:rPr lang="en-US" dirty="0" err="1"/>
              <a:t>nrows</a:t>
            </a:r>
            <a:r>
              <a:rPr lang="en-US" dirty="0"/>
              <a:t> and etc.) were assessed</a:t>
            </a:r>
          </a:p>
          <a:p>
            <a:endParaRPr lang="en-US" dirty="0"/>
          </a:p>
        </p:txBody>
      </p:sp>
    </p:spTree>
    <p:extLst>
      <p:ext uri="{BB962C8B-B14F-4D97-AF65-F5344CB8AC3E}">
        <p14:creationId xmlns:p14="http://schemas.microsoft.com/office/powerpoint/2010/main" val="428545500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DB65F7-3B54-4D46-8998-3F8BE007F018}"/>
              </a:ext>
            </a:extLst>
          </p:cNvPr>
          <p:cNvSpPr>
            <a:spLocks noGrp="1"/>
          </p:cNvSpPr>
          <p:nvPr>
            <p:ph type="title"/>
          </p:nvPr>
        </p:nvSpPr>
        <p:spPr/>
        <p:txBody>
          <a:bodyPr/>
          <a:lstStyle/>
          <a:p>
            <a:r>
              <a:rPr lang="en-US" dirty="0"/>
              <a:t>Next layers</a:t>
            </a:r>
          </a:p>
        </p:txBody>
      </p:sp>
      <p:sp>
        <p:nvSpPr>
          <p:cNvPr id="3" name="Content Placeholder 2">
            <a:extLst>
              <a:ext uri="{FF2B5EF4-FFF2-40B4-BE49-F238E27FC236}">
                <a16:creationId xmlns:a16="http://schemas.microsoft.com/office/drawing/2014/main" id="{D4274739-97D8-45F5-8FB9-B0215416DC85}"/>
              </a:ext>
            </a:extLst>
          </p:cNvPr>
          <p:cNvSpPr>
            <a:spLocks noGrp="1"/>
          </p:cNvSpPr>
          <p:nvPr>
            <p:ph idx="1"/>
          </p:nvPr>
        </p:nvSpPr>
        <p:spPr/>
        <p:txBody>
          <a:bodyPr/>
          <a:lstStyle/>
          <a:p>
            <a:r>
              <a:rPr lang="en-US" dirty="0"/>
              <a:t>A measure(degree centrality) was calculated for the nodes</a:t>
            </a:r>
          </a:p>
          <a:p>
            <a:r>
              <a:rPr lang="en-US" dirty="0"/>
              <a:t>Based on the measure the most important nodes were selected</a:t>
            </a:r>
          </a:p>
          <a:p>
            <a:r>
              <a:rPr lang="en-US" dirty="0"/>
              <a:t>Nodes with degree centrality of more than minimum or more than mean were extracted</a:t>
            </a:r>
          </a:p>
          <a:p>
            <a:r>
              <a:rPr lang="en-US" dirty="0"/>
              <a:t>All the combinations of the edges between these nodes were looked up in the big Graph</a:t>
            </a:r>
          </a:p>
          <a:p>
            <a:r>
              <a:rPr lang="en-US" dirty="0"/>
              <a:t>If the graph had around the same number of nodes and edges as the Template then process was stopped</a:t>
            </a:r>
          </a:p>
          <a:p>
            <a:endParaRPr lang="en-US" dirty="0"/>
          </a:p>
          <a:p>
            <a:endParaRPr lang="en-US" dirty="0"/>
          </a:p>
        </p:txBody>
      </p:sp>
    </p:spTree>
    <p:extLst>
      <p:ext uri="{BB962C8B-B14F-4D97-AF65-F5344CB8AC3E}">
        <p14:creationId xmlns:p14="http://schemas.microsoft.com/office/powerpoint/2010/main" val="83794151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E9A167-A59D-4079-90FC-4E71F25D6E6E}"/>
              </a:ext>
            </a:extLst>
          </p:cNvPr>
          <p:cNvSpPr>
            <a:spLocks noGrp="1"/>
          </p:cNvSpPr>
          <p:nvPr>
            <p:ph type="title"/>
          </p:nvPr>
        </p:nvSpPr>
        <p:spPr/>
        <p:txBody>
          <a:bodyPr/>
          <a:lstStyle/>
          <a:p>
            <a:r>
              <a:rPr lang="en-US" dirty="0"/>
              <a:t>The final graph</a:t>
            </a:r>
          </a:p>
        </p:txBody>
      </p:sp>
      <p:pic>
        <p:nvPicPr>
          <p:cNvPr id="5" name="Content Placeholder 4">
            <a:extLst>
              <a:ext uri="{FF2B5EF4-FFF2-40B4-BE49-F238E27FC236}">
                <a16:creationId xmlns:a16="http://schemas.microsoft.com/office/drawing/2014/main" id="{D1DD90A7-1562-44C9-AF37-86425B07547A}"/>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38200" y="1967668"/>
            <a:ext cx="4351338" cy="4351338"/>
          </a:xfrm>
        </p:spPr>
      </p:pic>
      <p:pic>
        <p:nvPicPr>
          <p:cNvPr id="7" name="Picture 6">
            <a:extLst>
              <a:ext uri="{FF2B5EF4-FFF2-40B4-BE49-F238E27FC236}">
                <a16:creationId xmlns:a16="http://schemas.microsoft.com/office/drawing/2014/main" id="{4C3561FF-9BD4-4EF6-8F15-925A7891F3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0646" y="1967668"/>
            <a:ext cx="6667500" cy="4286250"/>
          </a:xfrm>
          <a:prstGeom prst="rect">
            <a:avLst/>
          </a:prstGeom>
        </p:spPr>
      </p:pic>
    </p:spTree>
    <p:extLst>
      <p:ext uri="{BB962C8B-B14F-4D97-AF65-F5344CB8AC3E}">
        <p14:creationId xmlns:p14="http://schemas.microsoft.com/office/powerpoint/2010/main" val="401445047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E9229B-A541-463B-B170-4975450132FA}"/>
              </a:ext>
            </a:extLst>
          </p:cNvPr>
          <p:cNvSpPr>
            <a:spLocks noGrp="1"/>
          </p:cNvSpPr>
          <p:nvPr>
            <p:ph type="title"/>
          </p:nvPr>
        </p:nvSpPr>
        <p:spPr/>
        <p:txBody>
          <a:bodyPr/>
          <a:lstStyle/>
          <a:p>
            <a:r>
              <a:rPr lang="en-US" dirty="0"/>
              <a:t>How good were the results?</a:t>
            </a:r>
          </a:p>
        </p:txBody>
      </p:sp>
      <p:sp>
        <p:nvSpPr>
          <p:cNvPr id="3" name="Content Placeholder 2">
            <a:extLst>
              <a:ext uri="{FF2B5EF4-FFF2-40B4-BE49-F238E27FC236}">
                <a16:creationId xmlns:a16="http://schemas.microsoft.com/office/drawing/2014/main" id="{D81DD667-ECAB-4EDF-BCD1-BA5AE3AE0D82}"/>
              </a:ext>
            </a:extLst>
          </p:cNvPr>
          <p:cNvSpPr>
            <a:spLocks noGrp="1"/>
          </p:cNvSpPr>
          <p:nvPr>
            <p:ph idx="1"/>
          </p:nvPr>
        </p:nvSpPr>
        <p:spPr/>
        <p:txBody>
          <a:bodyPr/>
          <a:lstStyle/>
          <a:p>
            <a:r>
              <a:rPr lang="en-US" dirty="0"/>
              <a:t>The same measurements were calculated for the seeds</a:t>
            </a:r>
          </a:p>
          <a:p>
            <a:r>
              <a:rPr lang="en-US" dirty="0"/>
              <a:t>The quantified distances and visual comparison were supporting the same result</a:t>
            </a:r>
          </a:p>
          <a:p>
            <a:pPr marL="0" indent="0">
              <a:buNone/>
            </a:pPr>
            <a:endParaRPr lang="en-US" dirty="0"/>
          </a:p>
        </p:txBody>
      </p:sp>
    </p:spTree>
    <p:extLst>
      <p:ext uri="{BB962C8B-B14F-4D97-AF65-F5344CB8AC3E}">
        <p14:creationId xmlns:p14="http://schemas.microsoft.com/office/powerpoint/2010/main" val="88754055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11861-A148-4CE0-8E0F-38E5CFBEBB8F}"/>
              </a:ext>
            </a:extLst>
          </p:cNvPr>
          <p:cNvSpPr>
            <a:spLocks noGrp="1"/>
          </p:cNvSpPr>
          <p:nvPr>
            <p:ph type="title"/>
          </p:nvPr>
        </p:nvSpPr>
        <p:spPr/>
        <p:txBody>
          <a:bodyPr/>
          <a:lstStyle/>
          <a:p>
            <a:r>
              <a:rPr lang="en-US" dirty="0"/>
              <a:t>How good were the results?</a:t>
            </a:r>
          </a:p>
        </p:txBody>
      </p:sp>
      <p:sp>
        <p:nvSpPr>
          <p:cNvPr id="9" name="Content Placeholder 8">
            <a:extLst>
              <a:ext uri="{FF2B5EF4-FFF2-40B4-BE49-F238E27FC236}">
                <a16:creationId xmlns:a16="http://schemas.microsoft.com/office/drawing/2014/main" id="{87CC92E8-3778-401A-AFC0-66C401E14D42}"/>
              </a:ext>
            </a:extLst>
          </p:cNvPr>
          <p:cNvSpPr>
            <a:spLocks noGrp="1"/>
          </p:cNvSpPr>
          <p:nvPr>
            <p:ph idx="1"/>
          </p:nvPr>
        </p:nvSpPr>
        <p:spPr/>
        <p:txBody>
          <a:bodyPr/>
          <a:lstStyle/>
          <a:p>
            <a:r>
              <a:rPr lang="en-US" dirty="0"/>
              <a:t>Closeness centrality boxplot and Wasserstein distances</a:t>
            </a:r>
          </a:p>
        </p:txBody>
      </p:sp>
      <p:pic>
        <p:nvPicPr>
          <p:cNvPr id="10" name="Content Placeholder 4">
            <a:extLst>
              <a:ext uri="{FF2B5EF4-FFF2-40B4-BE49-F238E27FC236}">
                <a16:creationId xmlns:a16="http://schemas.microsoft.com/office/drawing/2014/main" id="{5A5CE751-F9DB-474D-8740-F0FE6B749047}"/>
              </a:ext>
            </a:extLst>
          </p:cNvPr>
          <p:cNvPicPr>
            <a:picLocks noChangeAspect="1"/>
          </p:cNvPicPr>
          <p:nvPr/>
        </p:nvPicPr>
        <p:blipFill rotWithShape="1">
          <a:blip r:embed="rId2">
            <a:extLst>
              <a:ext uri="{28A0092B-C50C-407E-A947-70E740481C1C}">
                <a14:useLocalDpi xmlns:a14="http://schemas.microsoft.com/office/drawing/2010/main" val="0"/>
              </a:ext>
            </a:extLst>
          </a:blip>
          <a:srcRect t="16990"/>
          <a:stretch/>
        </p:blipFill>
        <p:spPr>
          <a:xfrm>
            <a:off x="279955" y="2769833"/>
            <a:ext cx="5816045" cy="3103624"/>
          </a:xfrm>
          <a:prstGeom prst="rect">
            <a:avLst/>
          </a:prstGeom>
        </p:spPr>
      </p:pic>
      <p:pic>
        <p:nvPicPr>
          <p:cNvPr id="11" name="Picture 10">
            <a:extLst>
              <a:ext uri="{FF2B5EF4-FFF2-40B4-BE49-F238E27FC236}">
                <a16:creationId xmlns:a16="http://schemas.microsoft.com/office/drawing/2014/main" id="{DA3014B3-7A42-4E94-8F58-9F3B0ED394CD}"/>
              </a:ext>
            </a:extLst>
          </p:cNvPr>
          <p:cNvPicPr>
            <a:picLocks noChangeAspect="1"/>
          </p:cNvPicPr>
          <p:nvPr/>
        </p:nvPicPr>
        <p:blipFill rotWithShape="1">
          <a:blip r:embed="rId3">
            <a:extLst>
              <a:ext uri="{28A0092B-C50C-407E-A947-70E740481C1C}">
                <a14:useLocalDpi xmlns:a14="http://schemas.microsoft.com/office/drawing/2010/main" val="0"/>
              </a:ext>
            </a:extLst>
          </a:blip>
          <a:srcRect t="16990"/>
          <a:stretch/>
        </p:blipFill>
        <p:spPr>
          <a:xfrm>
            <a:off x="5850878" y="2769833"/>
            <a:ext cx="5816045" cy="3103624"/>
          </a:xfrm>
          <a:prstGeom prst="rect">
            <a:avLst/>
          </a:prstGeom>
        </p:spPr>
      </p:pic>
    </p:spTree>
    <p:extLst>
      <p:ext uri="{BB962C8B-B14F-4D97-AF65-F5344CB8AC3E}">
        <p14:creationId xmlns:p14="http://schemas.microsoft.com/office/powerpoint/2010/main" val="3076850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585B93-BEA3-41EA-A274-24D73F7EFF94}"/>
              </a:ext>
            </a:extLst>
          </p:cNvPr>
          <p:cNvSpPr>
            <a:spLocks noGrp="1"/>
          </p:cNvSpPr>
          <p:nvPr>
            <p:ph type="title"/>
          </p:nvPr>
        </p:nvSpPr>
        <p:spPr/>
        <p:txBody>
          <a:bodyPr/>
          <a:lstStyle/>
          <a:p>
            <a:r>
              <a:rPr lang="en-US" dirty="0"/>
              <a:t>Exploring the data (Node)</a:t>
            </a:r>
          </a:p>
        </p:txBody>
      </p:sp>
      <p:sp>
        <p:nvSpPr>
          <p:cNvPr id="3" name="Content Placeholder 2">
            <a:extLst>
              <a:ext uri="{FF2B5EF4-FFF2-40B4-BE49-F238E27FC236}">
                <a16:creationId xmlns:a16="http://schemas.microsoft.com/office/drawing/2014/main" id="{38E35F28-7FA4-4BCC-9693-A057F03CC0CD}"/>
              </a:ext>
            </a:extLst>
          </p:cNvPr>
          <p:cNvSpPr>
            <a:spLocks noGrp="1"/>
          </p:cNvSpPr>
          <p:nvPr>
            <p:ph idx="1"/>
          </p:nvPr>
        </p:nvSpPr>
        <p:spPr/>
        <p:txBody>
          <a:bodyPr>
            <a:normAutofit fontScale="92500" lnSpcReduction="10000"/>
          </a:bodyPr>
          <a:lstStyle/>
          <a:p>
            <a:r>
              <a:rPr lang="en-US" dirty="0"/>
              <a:t>Each Source and Target Id represents a node</a:t>
            </a:r>
          </a:p>
          <a:p>
            <a:r>
              <a:rPr lang="en-US" dirty="0"/>
              <a:t>There are 5 Node type: </a:t>
            </a:r>
          </a:p>
          <a:p>
            <a:pPr marL="971550" lvl="1" indent="-457200">
              <a:lnSpc>
                <a:spcPct val="100000"/>
              </a:lnSpc>
              <a:buSzPct val="120000"/>
              <a:buFont typeface="+mj-lt"/>
              <a:buAutoNum type="arabicPeriod"/>
            </a:pPr>
            <a:r>
              <a:rPr lang="en-US" dirty="0"/>
              <a:t>Person </a:t>
            </a:r>
          </a:p>
          <a:p>
            <a:pPr marL="1428750" lvl="2" indent="-457200">
              <a:lnSpc>
                <a:spcPct val="100000"/>
              </a:lnSpc>
              <a:buSzPct val="120000"/>
            </a:pPr>
            <a:r>
              <a:rPr lang="en-US" dirty="0"/>
              <a:t>used in all channels(all </a:t>
            </a:r>
            <a:r>
              <a:rPr lang="en-US" dirty="0" err="1"/>
              <a:t>eTypes</a:t>
            </a:r>
            <a:r>
              <a:rPr lang="en-US" dirty="0"/>
              <a:t>), only nodes with a spatial location</a:t>
            </a:r>
          </a:p>
          <a:p>
            <a:pPr marL="971550" lvl="1" indent="-457200">
              <a:lnSpc>
                <a:spcPct val="100000"/>
              </a:lnSpc>
              <a:buSzPct val="120000"/>
              <a:buFont typeface="+mj-lt"/>
              <a:buAutoNum type="arabicPeriod"/>
            </a:pPr>
            <a:r>
              <a:rPr lang="en-US" dirty="0"/>
              <a:t>Product category </a:t>
            </a:r>
          </a:p>
          <a:p>
            <a:pPr marL="1428750" lvl="2" indent="-457200">
              <a:lnSpc>
                <a:spcPct val="100000"/>
              </a:lnSpc>
              <a:buSzPct val="120000"/>
            </a:pPr>
            <a:r>
              <a:rPr lang="en-US" dirty="0"/>
              <a:t>for the procurement channel, eType = 2, 3</a:t>
            </a:r>
          </a:p>
          <a:p>
            <a:pPr marL="971550" lvl="1" indent="-457200">
              <a:lnSpc>
                <a:spcPct val="100000"/>
              </a:lnSpc>
              <a:buSzPct val="120000"/>
              <a:buFont typeface="+mj-lt"/>
              <a:buAutoNum type="arabicPeriod"/>
            </a:pPr>
            <a:r>
              <a:rPr lang="en-US" dirty="0"/>
              <a:t>Document </a:t>
            </a:r>
          </a:p>
          <a:p>
            <a:pPr marL="1428750" lvl="2" indent="-457200">
              <a:lnSpc>
                <a:spcPct val="100000"/>
              </a:lnSpc>
              <a:buSzPct val="120000"/>
            </a:pPr>
            <a:r>
              <a:rPr lang="en-US" dirty="0"/>
              <a:t>from the co-authorship channel, eType = 4</a:t>
            </a:r>
          </a:p>
          <a:p>
            <a:pPr marL="971550" lvl="1" indent="-457200">
              <a:lnSpc>
                <a:spcPct val="100000"/>
              </a:lnSpc>
              <a:buSzPct val="120000"/>
              <a:buFont typeface="+mj-lt"/>
              <a:buAutoNum type="arabicPeriod"/>
            </a:pPr>
            <a:r>
              <a:rPr lang="en-US" dirty="0"/>
              <a:t>Financial category </a:t>
            </a:r>
          </a:p>
          <a:p>
            <a:pPr marL="1428750" lvl="2" indent="-457200">
              <a:lnSpc>
                <a:spcPct val="100000"/>
              </a:lnSpc>
              <a:buSzPct val="120000"/>
            </a:pPr>
            <a:r>
              <a:rPr lang="en-US" dirty="0"/>
              <a:t>from financial demographics channel, eType = 5</a:t>
            </a:r>
          </a:p>
          <a:p>
            <a:pPr marL="971550" lvl="1" indent="-457200">
              <a:lnSpc>
                <a:spcPct val="100000"/>
              </a:lnSpc>
              <a:buSzPct val="120000"/>
              <a:buFont typeface="+mj-lt"/>
              <a:buAutoNum type="arabicPeriod"/>
            </a:pPr>
            <a:r>
              <a:rPr lang="en-US" dirty="0"/>
              <a:t>Country </a:t>
            </a:r>
          </a:p>
          <a:p>
            <a:pPr marL="1428750" lvl="2" indent="-457200">
              <a:lnSpc>
                <a:spcPct val="100000"/>
              </a:lnSpc>
              <a:buSzPct val="120000"/>
            </a:pPr>
            <a:r>
              <a:rPr lang="en-US" dirty="0"/>
              <a:t>from the travel channel, eType = 6</a:t>
            </a:r>
          </a:p>
        </p:txBody>
      </p:sp>
    </p:spTree>
    <p:extLst>
      <p:ext uri="{BB962C8B-B14F-4D97-AF65-F5344CB8AC3E}">
        <p14:creationId xmlns:p14="http://schemas.microsoft.com/office/powerpoint/2010/main" val="321003430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4BFFDD-BCBA-4751-BE96-A913C3E1C06F}"/>
              </a:ext>
            </a:extLst>
          </p:cNvPr>
          <p:cNvSpPr>
            <a:spLocks noGrp="1"/>
          </p:cNvSpPr>
          <p:nvPr>
            <p:ph type="title"/>
          </p:nvPr>
        </p:nvSpPr>
        <p:spPr/>
        <p:txBody>
          <a:bodyPr/>
          <a:lstStyle/>
          <a:p>
            <a:r>
              <a:rPr lang="en-US" dirty="0"/>
              <a:t>How good were the results?</a:t>
            </a:r>
          </a:p>
        </p:txBody>
      </p:sp>
      <p:sp>
        <p:nvSpPr>
          <p:cNvPr id="3" name="Content Placeholder 2">
            <a:extLst>
              <a:ext uri="{FF2B5EF4-FFF2-40B4-BE49-F238E27FC236}">
                <a16:creationId xmlns:a16="http://schemas.microsoft.com/office/drawing/2014/main" id="{CFE15570-D565-419C-92A0-D4F7BD6E7F6F}"/>
              </a:ext>
            </a:extLst>
          </p:cNvPr>
          <p:cNvSpPr>
            <a:spLocks noGrp="1"/>
          </p:cNvSpPr>
          <p:nvPr>
            <p:ph idx="1"/>
          </p:nvPr>
        </p:nvSpPr>
        <p:spPr/>
        <p:txBody>
          <a:bodyPr/>
          <a:lstStyle/>
          <a:p>
            <a:r>
              <a:rPr lang="en-US" dirty="0"/>
              <a:t>Distribution curves for out-degree and eigenvector centrality</a:t>
            </a:r>
          </a:p>
        </p:txBody>
      </p:sp>
      <p:pic>
        <p:nvPicPr>
          <p:cNvPr id="7" name="Picture 6">
            <a:extLst>
              <a:ext uri="{FF2B5EF4-FFF2-40B4-BE49-F238E27FC236}">
                <a16:creationId xmlns:a16="http://schemas.microsoft.com/office/drawing/2014/main" id="{C518D1AF-ED28-4E09-BEA3-6236B0C65B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082" y="2370338"/>
            <a:ext cx="5620359" cy="3613088"/>
          </a:xfrm>
          <a:prstGeom prst="rect">
            <a:avLst/>
          </a:prstGeom>
        </p:spPr>
      </p:pic>
      <p:pic>
        <p:nvPicPr>
          <p:cNvPr id="9" name="Picture 8">
            <a:extLst>
              <a:ext uri="{FF2B5EF4-FFF2-40B4-BE49-F238E27FC236}">
                <a16:creationId xmlns:a16="http://schemas.microsoft.com/office/drawing/2014/main" id="{38E69C3A-D019-4A76-9F81-6D872C2FAA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33441" y="2370338"/>
            <a:ext cx="5620359" cy="3613088"/>
          </a:xfrm>
          <a:prstGeom prst="rect">
            <a:avLst/>
          </a:prstGeom>
        </p:spPr>
      </p:pic>
    </p:spTree>
    <p:extLst>
      <p:ext uri="{BB962C8B-B14F-4D97-AF65-F5344CB8AC3E}">
        <p14:creationId xmlns:p14="http://schemas.microsoft.com/office/powerpoint/2010/main" val="238094044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352CD4-9753-467F-86D2-96F6E221205E}"/>
              </a:ext>
            </a:extLst>
          </p:cNvPr>
          <p:cNvSpPr>
            <a:spLocks noGrp="1"/>
          </p:cNvSpPr>
          <p:nvPr>
            <p:ph type="title"/>
          </p:nvPr>
        </p:nvSpPr>
        <p:spPr/>
        <p:txBody>
          <a:bodyPr/>
          <a:lstStyle/>
          <a:p>
            <a:r>
              <a:rPr lang="en-US" dirty="0"/>
              <a:t>How good were the results?</a:t>
            </a:r>
          </a:p>
        </p:txBody>
      </p:sp>
      <p:sp>
        <p:nvSpPr>
          <p:cNvPr id="3" name="Content Placeholder 2">
            <a:extLst>
              <a:ext uri="{FF2B5EF4-FFF2-40B4-BE49-F238E27FC236}">
                <a16:creationId xmlns:a16="http://schemas.microsoft.com/office/drawing/2014/main" id="{BEC16936-FC96-48B8-BF51-53259D0331B6}"/>
              </a:ext>
            </a:extLst>
          </p:cNvPr>
          <p:cNvSpPr>
            <a:spLocks noGrp="1"/>
          </p:cNvSpPr>
          <p:nvPr>
            <p:ph idx="1"/>
          </p:nvPr>
        </p:nvSpPr>
        <p:spPr/>
        <p:txBody>
          <a:bodyPr/>
          <a:lstStyle/>
          <a:p>
            <a:r>
              <a:rPr lang="en-US" dirty="0"/>
              <a:t>PageRank Wasserstein distance and Energy distance</a:t>
            </a:r>
          </a:p>
        </p:txBody>
      </p:sp>
      <p:pic>
        <p:nvPicPr>
          <p:cNvPr id="7" name="Picture 6">
            <a:extLst>
              <a:ext uri="{FF2B5EF4-FFF2-40B4-BE49-F238E27FC236}">
                <a16:creationId xmlns:a16="http://schemas.microsoft.com/office/drawing/2014/main" id="{F6D39BC1-01F6-4A73-B3B4-6F7670CC72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2437236"/>
            <a:ext cx="5636026" cy="3623160"/>
          </a:xfrm>
          <a:prstGeom prst="rect">
            <a:avLst/>
          </a:prstGeom>
        </p:spPr>
      </p:pic>
      <p:pic>
        <p:nvPicPr>
          <p:cNvPr id="9" name="Picture 8">
            <a:extLst>
              <a:ext uri="{FF2B5EF4-FFF2-40B4-BE49-F238E27FC236}">
                <a16:creationId xmlns:a16="http://schemas.microsoft.com/office/drawing/2014/main" id="{31EBEF1C-8275-4B22-B86D-BD5941E4F8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9974" y="2437236"/>
            <a:ext cx="5636026" cy="3623160"/>
          </a:xfrm>
          <a:prstGeom prst="rect">
            <a:avLst/>
          </a:prstGeom>
        </p:spPr>
      </p:pic>
    </p:spTree>
    <p:extLst>
      <p:ext uri="{BB962C8B-B14F-4D97-AF65-F5344CB8AC3E}">
        <p14:creationId xmlns:p14="http://schemas.microsoft.com/office/powerpoint/2010/main" val="270821253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E9229B-A541-463B-B170-4975450132FA}"/>
              </a:ext>
            </a:extLst>
          </p:cNvPr>
          <p:cNvSpPr>
            <a:spLocks noGrp="1"/>
          </p:cNvSpPr>
          <p:nvPr>
            <p:ph type="title"/>
          </p:nvPr>
        </p:nvSpPr>
        <p:spPr/>
        <p:txBody>
          <a:bodyPr/>
          <a:lstStyle/>
          <a:p>
            <a:r>
              <a:rPr lang="en-US" dirty="0"/>
              <a:t>How good were the results?</a:t>
            </a:r>
          </a:p>
        </p:txBody>
      </p:sp>
      <p:sp>
        <p:nvSpPr>
          <p:cNvPr id="3" name="Content Placeholder 2">
            <a:extLst>
              <a:ext uri="{FF2B5EF4-FFF2-40B4-BE49-F238E27FC236}">
                <a16:creationId xmlns:a16="http://schemas.microsoft.com/office/drawing/2014/main" id="{D81DD667-ECAB-4EDF-BCD1-BA5AE3AE0D82}"/>
              </a:ext>
            </a:extLst>
          </p:cNvPr>
          <p:cNvSpPr>
            <a:spLocks noGrp="1"/>
          </p:cNvSpPr>
          <p:nvPr>
            <p:ph idx="1"/>
          </p:nvPr>
        </p:nvSpPr>
        <p:spPr/>
        <p:txBody>
          <a:bodyPr/>
          <a:lstStyle/>
          <a:p>
            <a:r>
              <a:rPr lang="en-US" dirty="0"/>
              <a:t>The same measurements were calculated for the seeds</a:t>
            </a:r>
          </a:p>
          <a:p>
            <a:r>
              <a:rPr lang="en-US" dirty="0"/>
              <a:t>The quantified distances and visual comparison were supporting the same result</a:t>
            </a:r>
          </a:p>
          <a:p>
            <a:r>
              <a:rPr lang="en-US" dirty="0"/>
              <a:t>The graphs created by seeds with this method although they were similar to some extend they were not completely similar to the Template network</a:t>
            </a:r>
          </a:p>
          <a:p>
            <a:pPr marL="0" indent="0">
              <a:buNone/>
            </a:pPr>
            <a:endParaRPr lang="en-US" dirty="0"/>
          </a:p>
        </p:txBody>
      </p:sp>
    </p:spTree>
    <p:extLst>
      <p:ext uri="{BB962C8B-B14F-4D97-AF65-F5344CB8AC3E}">
        <p14:creationId xmlns:p14="http://schemas.microsoft.com/office/powerpoint/2010/main" val="409844205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35AF7A-D347-4FE9-8222-3B19D8C89004}"/>
              </a:ext>
            </a:extLst>
          </p:cNvPr>
          <p:cNvSpPr>
            <a:spLocks noGrp="1"/>
          </p:cNvSpPr>
          <p:nvPr>
            <p:ph type="title"/>
          </p:nvPr>
        </p:nvSpPr>
        <p:spPr/>
        <p:txBody>
          <a:bodyPr/>
          <a:lstStyle/>
          <a:p>
            <a:r>
              <a:rPr lang="en-US"/>
              <a:t>Discussion </a:t>
            </a:r>
            <a:r>
              <a:rPr lang="en-US" dirty="0"/>
              <a:t>(seeds)</a:t>
            </a:r>
          </a:p>
        </p:txBody>
      </p:sp>
      <p:sp>
        <p:nvSpPr>
          <p:cNvPr id="3" name="Content Placeholder 2">
            <a:extLst>
              <a:ext uri="{FF2B5EF4-FFF2-40B4-BE49-F238E27FC236}">
                <a16:creationId xmlns:a16="http://schemas.microsoft.com/office/drawing/2014/main" id="{9FE93B4E-FF9B-49E4-A182-4F5E3B2DEE4E}"/>
              </a:ext>
            </a:extLst>
          </p:cNvPr>
          <p:cNvSpPr>
            <a:spLocks noGrp="1"/>
          </p:cNvSpPr>
          <p:nvPr>
            <p:ph idx="1"/>
          </p:nvPr>
        </p:nvSpPr>
        <p:spPr>
          <a:xfrm>
            <a:off x="838200" y="1518082"/>
            <a:ext cx="10515600" cy="4658881"/>
          </a:xfrm>
        </p:spPr>
        <p:txBody>
          <a:bodyPr>
            <a:normAutofit lnSpcReduction="10000"/>
          </a:bodyPr>
          <a:lstStyle/>
          <a:p>
            <a:r>
              <a:rPr lang="en-US" dirty="0"/>
              <a:t>We are probably on the right path</a:t>
            </a:r>
          </a:p>
          <a:p>
            <a:r>
              <a:rPr lang="en-US" dirty="0"/>
              <a:t>Change the measurement technique for calculation(we were calculating everything in parallel)</a:t>
            </a:r>
          </a:p>
          <a:p>
            <a:r>
              <a:rPr lang="en-US" dirty="0"/>
              <a:t>Treat different channels slightly differently</a:t>
            </a:r>
          </a:p>
          <a:p>
            <a:r>
              <a:rPr lang="en-US" dirty="0"/>
              <a:t>Only keeping the nodes that represent people in the beginning</a:t>
            </a:r>
          </a:p>
          <a:p>
            <a:r>
              <a:rPr lang="en-US" dirty="0"/>
              <a:t>Worth noting:</a:t>
            </a:r>
          </a:p>
          <a:p>
            <a:pPr lvl="1"/>
            <a:r>
              <a:rPr lang="en-US" dirty="0"/>
              <a:t>The big graph has many nodes with more than 10,000 edges</a:t>
            </a:r>
          </a:p>
          <a:p>
            <a:pPr lvl="1"/>
            <a:r>
              <a:rPr lang="en-US" dirty="0"/>
              <a:t>The higher up nodes are also connected to each other</a:t>
            </a:r>
          </a:p>
          <a:p>
            <a:pPr lvl="1"/>
            <a:r>
              <a:rPr lang="en-US" dirty="0"/>
              <a:t>If we come across these nodes it could be computational impossible to check all the connected nodes</a:t>
            </a:r>
          </a:p>
          <a:p>
            <a:pPr lvl="1"/>
            <a:r>
              <a:rPr lang="en-US" dirty="0"/>
              <a:t>The method that we formulated was based on this fact</a:t>
            </a:r>
          </a:p>
        </p:txBody>
      </p:sp>
    </p:spTree>
    <p:extLst>
      <p:ext uri="{BB962C8B-B14F-4D97-AF65-F5344CB8AC3E}">
        <p14:creationId xmlns:p14="http://schemas.microsoft.com/office/powerpoint/2010/main" val="105124415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DFD83B-54D6-493F-BC1E-48F5028DAF28}"/>
              </a:ext>
            </a:extLst>
          </p:cNvPr>
          <p:cNvSpPr>
            <a:spLocks noGrp="1"/>
          </p:cNvSpPr>
          <p:nvPr>
            <p:ph type="title"/>
          </p:nvPr>
        </p:nvSpPr>
        <p:spPr/>
        <p:txBody>
          <a:bodyPr/>
          <a:lstStyle/>
          <a:p>
            <a:r>
              <a:rPr lang="en-US" dirty="0"/>
              <a:t>Discussion</a:t>
            </a:r>
          </a:p>
        </p:txBody>
      </p:sp>
      <p:sp>
        <p:nvSpPr>
          <p:cNvPr id="3" name="Content Placeholder 2">
            <a:extLst>
              <a:ext uri="{FF2B5EF4-FFF2-40B4-BE49-F238E27FC236}">
                <a16:creationId xmlns:a16="http://schemas.microsoft.com/office/drawing/2014/main" id="{3B522D87-A49F-4120-9397-B1D68F22E871}"/>
              </a:ext>
            </a:extLst>
          </p:cNvPr>
          <p:cNvSpPr>
            <a:spLocks noGrp="1"/>
          </p:cNvSpPr>
          <p:nvPr>
            <p:ph idx="1"/>
          </p:nvPr>
        </p:nvSpPr>
        <p:spPr>
          <a:xfrm>
            <a:off x="767751" y="1457864"/>
            <a:ext cx="10586049" cy="4719099"/>
          </a:xfrm>
        </p:spPr>
        <p:txBody>
          <a:bodyPr>
            <a:normAutofit/>
          </a:bodyPr>
          <a:lstStyle/>
          <a:p>
            <a:pPr marL="0" indent="0">
              <a:buNone/>
            </a:pPr>
            <a:r>
              <a:rPr lang="en-US" sz="2100" dirty="0"/>
              <a:t>Q1:</a:t>
            </a:r>
          </a:p>
          <a:p>
            <a:pPr lvl="1" algn="just"/>
            <a:r>
              <a:rPr lang="en-US" sz="2100" dirty="0"/>
              <a:t>Part 1 has been completed. </a:t>
            </a:r>
          </a:p>
          <a:p>
            <a:pPr lvl="1" algn="just"/>
            <a:r>
              <a:rPr lang="en-US" sz="2100" dirty="0"/>
              <a:t>For part 2, the Metrics with the p-values can be used to explain the differences and the similarities </a:t>
            </a:r>
            <a:r>
              <a:rPr lang="en-US" sz="2100" dirty="0" err="1"/>
              <a:t>wrt</a:t>
            </a:r>
            <a:r>
              <a:rPr lang="en-US" sz="2100" dirty="0"/>
              <a:t> shape, size and location of the various distributions</a:t>
            </a:r>
          </a:p>
          <a:p>
            <a:pPr lvl="1" algn="just"/>
            <a:r>
              <a:rPr lang="en-US" sz="2100" dirty="0"/>
              <a:t>Channel based analysis results to be included to show which channels contributed the most to the similarities and dissimilarities with the Template.</a:t>
            </a:r>
          </a:p>
          <a:p>
            <a:pPr lvl="1"/>
            <a:endParaRPr lang="en-US" dirty="0"/>
          </a:p>
        </p:txBody>
      </p:sp>
    </p:spTree>
    <p:extLst>
      <p:ext uri="{BB962C8B-B14F-4D97-AF65-F5344CB8AC3E}">
        <p14:creationId xmlns:p14="http://schemas.microsoft.com/office/powerpoint/2010/main" val="227148564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DFD83B-54D6-493F-BC1E-48F5028DAF28}"/>
              </a:ext>
            </a:extLst>
          </p:cNvPr>
          <p:cNvSpPr>
            <a:spLocks noGrp="1"/>
          </p:cNvSpPr>
          <p:nvPr>
            <p:ph type="title"/>
          </p:nvPr>
        </p:nvSpPr>
        <p:spPr/>
        <p:txBody>
          <a:bodyPr/>
          <a:lstStyle/>
          <a:p>
            <a:r>
              <a:rPr lang="en-US" dirty="0"/>
              <a:t>Discussion</a:t>
            </a:r>
          </a:p>
        </p:txBody>
      </p:sp>
      <p:sp>
        <p:nvSpPr>
          <p:cNvPr id="3" name="Content Placeholder 2">
            <a:extLst>
              <a:ext uri="{FF2B5EF4-FFF2-40B4-BE49-F238E27FC236}">
                <a16:creationId xmlns:a16="http://schemas.microsoft.com/office/drawing/2014/main" id="{3B522D87-A49F-4120-9397-B1D68F22E871}"/>
              </a:ext>
            </a:extLst>
          </p:cNvPr>
          <p:cNvSpPr>
            <a:spLocks noGrp="1"/>
          </p:cNvSpPr>
          <p:nvPr>
            <p:ph idx="1"/>
          </p:nvPr>
        </p:nvSpPr>
        <p:spPr>
          <a:xfrm>
            <a:off x="767751" y="1457864"/>
            <a:ext cx="10586049" cy="4719099"/>
          </a:xfrm>
        </p:spPr>
        <p:txBody>
          <a:bodyPr>
            <a:normAutofit/>
          </a:bodyPr>
          <a:lstStyle/>
          <a:p>
            <a:pPr marL="0" indent="0" algn="just">
              <a:buNone/>
            </a:pPr>
            <a:r>
              <a:rPr lang="en-US" sz="2100" dirty="0"/>
              <a:t>Q2:</a:t>
            </a:r>
          </a:p>
          <a:p>
            <a:pPr lvl="1" algn="just"/>
            <a:r>
              <a:rPr lang="en-US" sz="2100" dirty="0"/>
              <a:t>Nodes extracted and Graph plotted.</a:t>
            </a:r>
          </a:p>
          <a:p>
            <a:pPr lvl="1" algn="just"/>
            <a:r>
              <a:rPr lang="en-US" sz="2100" dirty="0"/>
              <a:t>Initial intuition for filtering nodes based on thresholds for similarity metrics was useful for Seeds 1 and 3. Seed 2 filters out only Co-Authorship channel.</a:t>
            </a:r>
          </a:p>
          <a:p>
            <a:pPr lvl="1" algn="just"/>
            <a:r>
              <a:rPr lang="en-US" sz="2100" dirty="0"/>
              <a:t>Metrics for the Seeds calculated and compared with the Template. However, results are far off.</a:t>
            </a:r>
          </a:p>
          <a:p>
            <a:pPr lvl="1" algn="just"/>
            <a:r>
              <a:rPr lang="en-US" sz="2100" dirty="0"/>
              <a:t>Channel based Analysis: filter the nodes </a:t>
            </a:r>
            <a:r>
              <a:rPr lang="en-US" sz="2100" dirty="0" err="1"/>
              <a:t>wrt</a:t>
            </a:r>
            <a:r>
              <a:rPr lang="en-US" sz="2100" dirty="0"/>
              <a:t> channels(</a:t>
            </a:r>
            <a:r>
              <a:rPr lang="en-US" sz="2100" dirty="0" err="1"/>
              <a:t>etypes</a:t>
            </a:r>
            <a:r>
              <a:rPr lang="en-US" sz="2100" dirty="0"/>
              <a:t>) and calculate the Metrics for each channel and compare with Template channels</a:t>
            </a:r>
          </a:p>
          <a:p>
            <a:pPr lvl="1" algn="just"/>
            <a:r>
              <a:rPr lang="en-US" sz="2100" dirty="0"/>
              <a:t>Intuition: Considering the seed is a hacker:</a:t>
            </a:r>
          </a:p>
          <a:p>
            <a:pPr lvl="2" algn="just"/>
            <a:r>
              <a:rPr lang="en-US" sz="2100" dirty="0"/>
              <a:t>Not all nodes associated with the seeds might be hackers.</a:t>
            </a:r>
          </a:p>
          <a:p>
            <a:pPr lvl="2" algn="just"/>
            <a:r>
              <a:rPr lang="en-US" sz="2100" dirty="0"/>
              <a:t>If any channel for the seed graph matches with the channel for the template, the nodes belonging to the channel can be potential hacker networks.</a:t>
            </a:r>
          </a:p>
          <a:p>
            <a:pPr lvl="2" algn="just"/>
            <a:r>
              <a:rPr lang="en-US" sz="2100" dirty="0"/>
              <a:t>Further analysis on those nodes.</a:t>
            </a:r>
          </a:p>
          <a:p>
            <a:pPr lvl="1"/>
            <a:endParaRPr lang="en-US" dirty="0"/>
          </a:p>
        </p:txBody>
      </p:sp>
    </p:spTree>
    <p:extLst>
      <p:ext uri="{BB962C8B-B14F-4D97-AF65-F5344CB8AC3E}">
        <p14:creationId xmlns:p14="http://schemas.microsoft.com/office/powerpoint/2010/main" val="400538162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DA7F93-DDC5-48E0-8473-1DB97DA35BED}"/>
              </a:ext>
            </a:extLst>
          </p:cNvPr>
          <p:cNvSpPr>
            <a:spLocks noGrp="1"/>
          </p:cNvSpPr>
          <p:nvPr>
            <p:ph type="title"/>
          </p:nvPr>
        </p:nvSpPr>
        <p:spPr/>
        <p:txBody>
          <a:bodyPr/>
          <a:lstStyle/>
          <a:p>
            <a:r>
              <a:rPr lang="en-US" dirty="0"/>
              <a:t>What’s next</a:t>
            </a:r>
          </a:p>
        </p:txBody>
      </p:sp>
      <p:sp>
        <p:nvSpPr>
          <p:cNvPr id="3" name="Content Placeholder 2">
            <a:extLst>
              <a:ext uri="{FF2B5EF4-FFF2-40B4-BE49-F238E27FC236}">
                <a16:creationId xmlns:a16="http://schemas.microsoft.com/office/drawing/2014/main" id="{903DC1B8-C4E6-46E7-A8E7-20CED271131B}"/>
              </a:ext>
            </a:extLst>
          </p:cNvPr>
          <p:cNvSpPr>
            <a:spLocks noGrp="1"/>
          </p:cNvSpPr>
          <p:nvPr>
            <p:ph idx="1"/>
          </p:nvPr>
        </p:nvSpPr>
        <p:spPr/>
        <p:txBody>
          <a:bodyPr/>
          <a:lstStyle/>
          <a:p>
            <a:r>
              <a:rPr lang="en-US" dirty="0"/>
              <a:t>Assessing the second part of question 1, to see what exactly drives the similarity between graphs</a:t>
            </a:r>
          </a:p>
          <a:p>
            <a:r>
              <a:rPr lang="en-US" dirty="0"/>
              <a:t>Coming up with a new method to create the graphs based on the seeds</a:t>
            </a:r>
          </a:p>
          <a:p>
            <a:r>
              <a:rPr lang="en-US" dirty="0"/>
              <a:t>Comparing the results for new graphs until we find a match</a:t>
            </a:r>
          </a:p>
          <a:p>
            <a:r>
              <a:rPr lang="en-US" dirty="0"/>
              <a:t>Looking into sampling based on a seed algorithms</a:t>
            </a:r>
          </a:p>
          <a:p>
            <a:r>
              <a:rPr lang="en-US" dirty="0"/>
              <a:t>More literature survey</a:t>
            </a:r>
          </a:p>
          <a:p>
            <a:r>
              <a:rPr lang="en-US" dirty="0"/>
              <a:t>Exploring the big graph</a:t>
            </a:r>
          </a:p>
          <a:p>
            <a:endParaRPr lang="en-US" dirty="0"/>
          </a:p>
        </p:txBody>
      </p:sp>
    </p:spTree>
    <p:extLst>
      <p:ext uri="{BB962C8B-B14F-4D97-AF65-F5344CB8AC3E}">
        <p14:creationId xmlns:p14="http://schemas.microsoft.com/office/powerpoint/2010/main" val="212333091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57D869-D6FC-4178-8E53-56AAC086D1CA}"/>
              </a:ext>
            </a:extLst>
          </p:cNvPr>
          <p:cNvSpPr>
            <a:spLocks noGrp="1"/>
          </p:cNvSpPr>
          <p:nvPr>
            <p:ph type="title"/>
          </p:nvPr>
        </p:nvSpPr>
        <p:spPr/>
        <p:txBody>
          <a:bodyPr/>
          <a:lstStyle/>
          <a:p>
            <a:r>
              <a:rPr lang="en-US" dirty="0"/>
              <a:t>Literature Survey</a:t>
            </a:r>
          </a:p>
        </p:txBody>
      </p:sp>
      <p:sp>
        <p:nvSpPr>
          <p:cNvPr id="3" name="Content Placeholder 2">
            <a:extLst>
              <a:ext uri="{FF2B5EF4-FFF2-40B4-BE49-F238E27FC236}">
                <a16:creationId xmlns:a16="http://schemas.microsoft.com/office/drawing/2014/main" id="{2F306865-799B-4919-844E-C01BDB37DF13}"/>
              </a:ext>
            </a:extLst>
          </p:cNvPr>
          <p:cNvSpPr>
            <a:spLocks noGrp="1"/>
          </p:cNvSpPr>
          <p:nvPr>
            <p:ph idx="1"/>
          </p:nvPr>
        </p:nvSpPr>
        <p:spPr/>
        <p:txBody>
          <a:bodyPr/>
          <a:lstStyle/>
          <a:p>
            <a:r>
              <a:rPr lang="en-GB" dirty="0">
                <a:hlinkClick r:id="rId2"/>
              </a:rPr>
              <a:t>https://github.com/AtrayeeNeog/Visualization_2019-20/tree/master/Documentation</a:t>
            </a:r>
            <a:endParaRPr lang="en-US" dirty="0"/>
          </a:p>
        </p:txBody>
      </p:sp>
    </p:spTree>
    <p:extLst>
      <p:ext uri="{BB962C8B-B14F-4D97-AF65-F5344CB8AC3E}">
        <p14:creationId xmlns:p14="http://schemas.microsoft.com/office/powerpoint/2010/main" val="393373377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33B5F3-C181-49F0-8AE5-07DA59F17DB9}"/>
              </a:ext>
            </a:extLst>
          </p:cNvPr>
          <p:cNvSpPr>
            <a:spLocks noGrp="1"/>
          </p:cNvSpPr>
          <p:nvPr>
            <p:ph type="title"/>
          </p:nvPr>
        </p:nvSpPr>
        <p:spPr/>
        <p:txBody>
          <a:bodyPr/>
          <a:lstStyle/>
          <a:p>
            <a:r>
              <a:rPr lang="en-US" dirty="0"/>
              <a:t>Link to all the visualization for measurements</a:t>
            </a:r>
          </a:p>
        </p:txBody>
      </p:sp>
      <p:sp>
        <p:nvSpPr>
          <p:cNvPr id="3" name="Content Placeholder 2">
            <a:extLst>
              <a:ext uri="{FF2B5EF4-FFF2-40B4-BE49-F238E27FC236}">
                <a16:creationId xmlns:a16="http://schemas.microsoft.com/office/drawing/2014/main" id="{C9F2B871-1BFB-42F9-88E0-E4AB666EE1F7}"/>
              </a:ext>
            </a:extLst>
          </p:cNvPr>
          <p:cNvSpPr>
            <a:spLocks noGrp="1"/>
          </p:cNvSpPr>
          <p:nvPr>
            <p:ph idx="1"/>
          </p:nvPr>
        </p:nvSpPr>
        <p:spPr/>
        <p:txBody>
          <a:bodyPr/>
          <a:lstStyle/>
          <a:p>
            <a:r>
              <a:rPr lang="en-US" dirty="0">
                <a:hlinkClick r:id="rId2"/>
              </a:rPr>
              <a:t>https://github.com/AtrayeeNeog/Visualization_2019-20/tree/master/python/GraphsMay</a:t>
            </a:r>
            <a:endParaRPr lang="en-US" dirty="0"/>
          </a:p>
        </p:txBody>
      </p:sp>
    </p:spTree>
    <p:extLst>
      <p:ext uri="{BB962C8B-B14F-4D97-AF65-F5344CB8AC3E}">
        <p14:creationId xmlns:p14="http://schemas.microsoft.com/office/powerpoint/2010/main" val="107746857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D34F88-2963-4F6B-9D1E-4184CC40F629}"/>
              </a:ext>
            </a:extLst>
          </p:cNvPr>
          <p:cNvSpPr>
            <a:spLocks noGrp="1"/>
          </p:cNvSpPr>
          <p:nvPr>
            <p:ph type="ctrTitle"/>
          </p:nvPr>
        </p:nvSpPr>
        <p:spPr/>
        <p:txBody>
          <a:bodyPr/>
          <a:lstStyle/>
          <a:p>
            <a:r>
              <a:rPr lang="en-US" dirty="0"/>
              <a:t>Wednesday 10</a:t>
            </a:r>
            <a:r>
              <a:rPr lang="en-US" baseline="30000" dirty="0"/>
              <a:t>th</a:t>
            </a:r>
            <a:r>
              <a:rPr lang="en-US" dirty="0"/>
              <a:t> June 2020</a:t>
            </a:r>
          </a:p>
        </p:txBody>
      </p:sp>
    </p:spTree>
    <p:extLst>
      <p:ext uri="{BB962C8B-B14F-4D97-AF65-F5344CB8AC3E}">
        <p14:creationId xmlns:p14="http://schemas.microsoft.com/office/powerpoint/2010/main" val="19602518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F40697-F87F-457B-8AAE-B94DA4E4F291}"/>
              </a:ext>
            </a:extLst>
          </p:cNvPr>
          <p:cNvSpPr>
            <a:spLocks noGrp="1"/>
          </p:cNvSpPr>
          <p:nvPr>
            <p:ph type="title"/>
          </p:nvPr>
        </p:nvSpPr>
        <p:spPr/>
        <p:txBody>
          <a:bodyPr/>
          <a:lstStyle/>
          <a:p>
            <a:r>
              <a:rPr lang="en-US" dirty="0"/>
              <a:t>Exploring the data (Edge)</a:t>
            </a:r>
          </a:p>
        </p:txBody>
      </p:sp>
      <p:sp>
        <p:nvSpPr>
          <p:cNvPr id="3" name="Content Placeholder 2">
            <a:extLst>
              <a:ext uri="{FF2B5EF4-FFF2-40B4-BE49-F238E27FC236}">
                <a16:creationId xmlns:a16="http://schemas.microsoft.com/office/drawing/2014/main" id="{A722E290-D32B-4DAA-873D-D3C16AA2BAAD}"/>
              </a:ext>
            </a:extLst>
          </p:cNvPr>
          <p:cNvSpPr>
            <a:spLocks noGrp="1"/>
          </p:cNvSpPr>
          <p:nvPr>
            <p:ph idx="1"/>
          </p:nvPr>
        </p:nvSpPr>
        <p:spPr/>
        <p:txBody>
          <a:bodyPr/>
          <a:lstStyle/>
          <a:p>
            <a:r>
              <a:rPr lang="en-US" dirty="0"/>
              <a:t>Each row is an edge between two nodes</a:t>
            </a:r>
          </a:p>
          <a:p>
            <a:r>
              <a:rPr lang="en-US" dirty="0"/>
              <a:t>At least one person is connected to each node</a:t>
            </a:r>
          </a:p>
          <a:p>
            <a:r>
              <a:rPr lang="en-US" dirty="0"/>
              <a:t>7 Edge type (eType):</a:t>
            </a:r>
            <a:endParaRPr lang="en-US" sz="1600" dirty="0"/>
          </a:p>
          <a:p>
            <a:pPr marL="857250" lvl="1" indent="-342900">
              <a:buFont typeface="+mj-lt"/>
              <a:buAutoNum type="arabicPeriod"/>
            </a:pPr>
            <a:r>
              <a:rPr lang="en-US" sz="1400" dirty="0"/>
              <a:t>Email </a:t>
            </a:r>
          </a:p>
          <a:p>
            <a:pPr marL="857250" lvl="1" indent="-342900">
              <a:buFont typeface="+mj-lt"/>
              <a:buAutoNum type="arabicPeriod"/>
            </a:pPr>
            <a:r>
              <a:rPr lang="en-US" sz="1400" dirty="0"/>
              <a:t>Phone</a:t>
            </a:r>
          </a:p>
          <a:p>
            <a:pPr marL="857250" lvl="1" indent="-342900">
              <a:buFont typeface="+mj-lt"/>
              <a:buAutoNum type="arabicPeriod"/>
            </a:pPr>
            <a:r>
              <a:rPr lang="en-US" sz="1400" dirty="0"/>
              <a:t>Sell (procurement)</a:t>
            </a:r>
          </a:p>
          <a:p>
            <a:pPr marL="857250" lvl="1" indent="-342900">
              <a:buFont typeface="+mj-lt"/>
              <a:buAutoNum type="arabicPeriod"/>
            </a:pPr>
            <a:r>
              <a:rPr lang="en-US" sz="1400" dirty="0"/>
              <a:t>Buy (procurement)</a:t>
            </a:r>
          </a:p>
          <a:p>
            <a:pPr marL="857250" lvl="1" indent="-342900">
              <a:buFont typeface="+mj-lt"/>
              <a:buAutoNum type="arabicPeriod"/>
            </a:pPr>
            <a:r>
              <a:rPr lang="en-US" sz="1400" dirty="0"/>
              <a:t>Author-of</a:t>
            </a:r>
          </a:p>
          <a:p>
            <a:pPr marL="857250" lvl="1" indent="-342900">
              <a:buFont typeface="+mj-lt"/>
              <a:buAutoNum type="arabicPeriod"/>
            </a:pPr>
            <a:r>
              <a:rPr lang="en-US" sz="1400" dirty="0"/>
              <a:t>Financial (income or expenditure, depending on direction)</a:t>
            </a:r>
          </a:p>
          <a:p>
            <a:pPr marL="857250" lvl="1" indent="-342900">
              <a:buFont typeface="+mj-lt"/>
              <a:buAutoNum type="arabicPeriod"/>
            </a:pPr>
            <a:r>
              <a:rPr lang="en-US" sz="1400" dirty="0"/>
              <a:t> Travels-to</a:t>
            </a:r>
            <a:endParaRPr lang="en-US" dirty="0"/>
          </a:p>
        </p:txBody>
      </p:sp>
    </p:spTree>
    <p:extLst>
      <p:ext uri="{BB962C8B-B14F-4D97-AF65-F5344CB8AC3E}">
        <p14:creationId xmlns:p14="http://schemas.microsoft.com/office/powerpoint/2010/main" val="127253010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6F1C65-8BC9-4C58-BE39-A22A14FEE8C0}"/>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78EE7693-470C-4CED-B46C-4EF60A9CCD4B}"/>
              </a:ext>
            </a:extLst>
          </p:cNvPr>
          <p:cNvSpPr>
            <a:spLocks noGrp="1"/>
          </p:cNvSpPr>
          <p:nvPr>
            <p:ph idx="1"/>
          </p:nvPr>
        </p:nvSpPr>
        <p:spPr/>
        <p:txBody>
          <a:bodyPr/>
          <a:lstStyle/>
          <a:p>
            <a:r>
              <a:rPr lang="en-US" dirty="0"/>
              <a:t>Travel channel insights</a:t>
            </a:r>
          </a:p>
          <a:p>
            <a:r>
              <a:rPr lang="en-US" dirty="0"/>
              <a:t>New channel comparisons</a:t>
            </a:r>
          </a:p>
          <a:p>
            <a:r>
              <a:rPr lang="en-US" dirty="0"/>
              <a:t>Conclusion of Question 1 results</a:t>
            </a:r>
          </a:p>
          <a:p>
            <a:r>
              <a:rPr lang="en-US" dirty="0"/>
              <a:t>New insight based on the channel comparisons</a:t>
            </a:r>
          </a:p>
          <a:p>
            <a:r>
              <a:rPr lang="en-US" dirty="0"/>
              <a:t>New approach for Question 2</a:t>
            </a:r>
          </a:p>
          <a:p>
            <a:r>
              <a:rPr lang="en-US" dirty="0"/>
              <a:t>How did we create the new networks based on the Seeds</a:t>
            </a:r>
          </a:p>
          <a:p>
            <a:r>
              <a:rPr lang="en-US" dirty="0"/>
              <a:t>How good were the created networks</a:t>
            </a:r>
          </a:p>
          <a:p>
            <a:r>
              <a:rPr lang="en-US" dirty="0"/>
              <a:t>Our possible solutions for the question 3 </a:t>
            </a:r>
          </a:p>
        </p:txBody>
      </p:sp>
    </p:spTree>
    <p:extLst>
      <p:ext uri="{BB962C8B-B14F-4D97-AF65-F5344CB8AC3E}">
        <p14:creationId xmlns:p14="http://schemas.microsoft.com/office/powerpoint/2010/main" val="160265129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E51AA6-F34C-A346-800C-CF2AE52DFFEA}"/>
              </a:ext>
            </a:extLst>
          </p:cNvPr>
          <p:cNvSpPr>
            <a:spLocks noGrp="1"/>
          </p:cNvSpPr>
          <p:nvPr>
            <p:ph type="title"/>
          </p:nvPr>
        </p:nvSpPr>
        <p:spPr>
          <a:xfrm>
            <a:off x="838199" y="299811"/>
            <a:ext cx="10515600" cy="1325563"/>
          </a:xfrm>
        </p:spPr>
        <p:txBody>
          <a:bodyPr/>
          <a:lstStyle/>
          <a:p>
            <a:r>
              <a:rPr lang="en-US" dirty="0"/>
              <a:t>Travel Channel Insights</a:t>
            </a:r>
          </a:p>
        </p:txBody>
      </p:sp>
      <p:sp>
        <p:nvSpPr>
          <p:cNvPr id="5" name="TextBox 4">
            <a:extLst>
              <a:ext uri="{FF2B5EF4-FFF2-40B4-BE49-F238E27FC236}">
                <a16:creationId xmlns:a16="http://schemas.microsoft.com/office/drawing/2014/main" id="{001E6D0C-364E-0749-8DB4-85D30109F571}"/>
              </a:ext>
            </a:extLst>
          </p:cNvPr>
          <p:cNvSpPr txBox="1"/>
          <p:nvPr/>
        </p:nvSpPr>
        <p:spPr>
          <a:xfrm>
            <a:off x="1143001" y="1335679"/>
            <a:ext cx="9525000" cy="2585323"/>
          </a:xfrm>
          <a:prstGeom prst="rect">
            <a:avLst/>
          </a:prstGeom>
          <a:noFill/>
        </p:spPr>
        <p:txBody>
          <a:bodyPr wrap="square" rtlCol="0">
            <a:spAutoFit/>
          </a:bodyPr>
          <a:lstStyle/>
          <a:p>
            <a:pPr marL="285750" indent="-285750">
              <a:buFont typeface="Arial" panose="020B0604020202020204" pitchFamily="34" charset="0"/>
              <a:buChar char="•"/>
            </a:pPr>
            <a:r>
              <a:rPr lang="en-US" dirty="0" err="1"/>
              <a:t>BigGraph</a:t>
            </a:r>
            <a:r>
              <a:rPr lang="en-US" dirty="0"/>
              <a:t> Travel Channel has a large amount of duplicated data.</a:t>
            </a:r>
          </a:p>
          <a:p>
            <a:r>
              <a:rPr lang="en-US" dirty="0"/>
              <a:t>	Original dataset has 1,491,998 rows;</a:t>
            </a:r>
          </a:p>
          <a:p>
            <a:r>
              <a:rPr lang="en-US" dirty="0"/>
              <a:t>	After duplicated, only have </a:t>
            </a:r>
            <a:r>
              <a:rPr lang="en-US" dirty="0">
                <a:solidFill>
                  <a:srgbClr val="C00000"/>
                </a:solidFill>
              </a:rPr>
              <a:t>298,481 rows </a:t>
            </a:r>
            <a:r>
              <a:rPr lang="en-US" dirty="0"/>
              <a:t>left.</a:t>
            </a:r>
          </a:p>
          <a:p>
            <a:pPr marL="285750" indent="-285750">
              <a:buFont typeface="Arial" panose="020B0604020202020204" pitchFamily="34" charset="0"/>
              <a:buChar char="•"/>
            </a:pPr>
            <a:r>
              <a:rPr lang="en-US" dirty="0"/>
              <a:t>Source </a:t>
            </a:r>
            <a:r>
              <a:rPr lang="en-US" dirty="0">
                <a:sym typeface="Wingdings" pitchFamily="2" charset="2"/>
              </a:rPr>
              <a:t></a:t>
            </a:r>
            <a:r>
              <a:rPr lang="en-US" dirty="0"/>
              <a:t>  Person ID, Target </a:t>
            </a:r>
            <a:r>
              <a:rPr lang="en-US" dirty="0">
                <a:sym typeface="Wingdings" pitchFamily="2" charset="2"/>
              </a:rPr>
              <a:t> Travel Location, Time (in </a:t>
            </a:r>
            <a:r>
              <a:rPr lang="en-US" dirty="0"/>
              <a:t>seconds, 1 Day  = 24(hours) * 60(mins)*60(seconds) = 86400 seconds) </a:t>
            </a:r>
          </a:p>
          <a:p>
            <a:pPr marL="285750" indent="-285750">
              <a:buFont typeface="Arial" panose="020B0604020202020204" pitchFamily="34" charset="0"/>
              <a:buChar char="•"/>
            </a:pPr>
            <a:r>
              <a:rPr lang="en-US" dirty="0"/>
              <a:t>Range of Time: [84600,31536000]; When time = 0: it means 12:00 AM Jan 1</a:t>
            </a:r>
            <a:r>
              <a:rPr lang="en-US" baseline="30000" dirty="0"/>
              <a:t>st</a:t>
            </a:r>
            <a:r>
              <a:rPr lang="en-US" dirty="0"/>
              <a:t>, 2025; so all of the travels happen from </a:t>
            </a:r>
            <a:r>
              <a:rPr lang="en-US" dirty="0">
                <a:solidFill>
                  <a:srgbClr val="C00000"/>
                </a:solidFill>
              </a:rPr>
              <a:t>12AM Jan 2</a:t>
            </a:r>
            <a:r>
              <a:rPr lang="en-US" baseline="30000" dirty="0">
                <a:solidFill>
                  <a:srgbClr val="C00000"/>
                </a:solidFill>
              </a:rPr>
              <a:t>nd</a:t>
            </a:r>
            <a:r>
              <a:rPr lang="en-US" dirty="0">
                <a:solidFill>
                  <a:srgbClr val="C00000"/>
                </a:solidFill>
              </a:rPr>
              <a:t>, 2025 to 12AM Jan 1</a:t>
            </a:r>
            <a:r>
              <a:rPr lang="en-US" baseline="30000" dirty="0">
                <a:solidFill>
                  <a:srgbClr val="C00000"/>
                </a:solidFill>
              </a:rPr>
              <a:t>st</a:t>
            </a:r>
            <a:r>
              <a:rPr lang="en-US" dirty="0">
                <a:solidFill>
                  <a:srgbClr val="C00000"/>
                </a:solidFill>
              </a:rPr>
              <a:t>, 2026</a:t>
            </a:r>
            <a:endParaRPr lang="en-US" dirty="0">
              <a:solidFill>
                <a:srgbClr val="C00000"/>
              </a:solidFill>
              <a:sym typeface="Wingdings" pitchFamily="2" charset="2"/>
            </a:endParaRPr>
          </a:p>
          <a:p>
            <a:pPr marL="285750" indent="-285750">
              <a:buFont typeface="Arial" panose="020B0604020202020204" pitchFamily="34" charset="0"/>
              <a:buChar char="•"/>
            </a:pPr>
            <a:r>
              <a:rPr lang="en-US" dirty="0">
                <a:sym typeface="Wingdings" pitchFamily="2" charset="2"/>
              </a:rPr>
              <a:t>Target Location Information Source Information are match with each other.</a:t>
            </a:r>
          </a:p>
          <a:p>
            <a:pPr marL="285750" indent="-285750">
              <a:buFont typeface="Arial" panose="020B0604020202020204" pitchFamily="34" charset="0"/>
              <a:buChar char="•"/>
            </a:pPr>
            <a:endParaRPr lang="en-US" dirty="0"/>
          </a:p>
        </p:txBody>
      </p:sp>
      <p:graphicFrame>
        <p:nvGraphicFramePr>
          <p:cNvPr id="7" name="Content Placeholder 6">
            <a:extLst>
              <a:ext uri="{FF2B5EF4-FFF2-40B4-BE49-F238E27FC236}">
                <a16:creationId xmlns:a16="http://schemas.microsoft.com/office/drawing/2014/main" id="{A0F952AC-14A2-504B-8C7B-43D2B41DF948}"/>
              </a:ext>
            </a:extLst>
          </p:cNvPr>
          <p:cNvGraphicFramePr>
            <a:graphicFrameLocks noGrp="1"/>
          </p:cNvGraphicFramePr>
          <p:nvPr>
            <p:ph idx="1"/>
          </p:nvPr>
        </p:nvGraphicFramePr>
        <p:xfrm>
          <a:off x="484415" y="3798778"/>
          <a:ext cx="11223169" cy="2595880"/>
        </p:xfrm>
        <a:graphic>
          <a:graphicData uri="http://schemas.openxmlformats.org/drawingml/2006/table">
            <a:tbl>
              <a:tblPr firstRow="1" bandRow="1">
                <a:tableStyleId>{5C22544A-7EE6-4342-B048-85BDC9FD1C3A}</a:tableStyleId>
              </a:tblPr>
              <a:tblGrid>
                <a:gridCol w="998579">
                  <a:extLst>
                    <a:ext uri="{9D8B030D-6E8A-4147-A177-3AD203B41FA5}">
                      <a16:colId xmlns:a16="http://schemas.microsoft.com/office/drawing/2014/main" val="3887720006"/>
                    </a:ext>
                  </a:extLst>
                </a:gridCol>
                <a:gridCol w="1617266">
                  <a:extLst>
                    <a:ext uri="{9D8B030D-6E8A-4147-A177-3AD203B41FA5}">
                      <a16:colId xmlns:a16="http://schemas.microsoft.com/office/drawing/2014/main" val="2369791380"/>
                    </a:ext>
                  </a:extLst>
                </a:gridCol>
                <a:gridCol w="1552141">
                  <a:extLst>
                    <a:ext uri="{9D8B030D-6E8A-4147-A177-3AD203B41FA5}">
                      <a16:colId xmlns:a16="http://schemas.microsoft.com/office/drawing/2014/main" val="4058312127"/>
                    </a:ext>
                  </a:extLst>
                </a:gridCol>
                <a:gridCol w="1747516">
                  <a:extLst>
                    <a:ext uri="{9D8B030D-6E8A-4147-A177-3AD203B41FA5}">
                      <a16:colId xmlns:a16="http://schemas.microsoft.com/office/drawing/2014/main" val="749552536"/>
                    </a:ext>
                  </a:extLst>
                </a:gridCol>
                <a:gridCol w="1693244">
                  <a:extLst>
                    <a:ext uri="{9D8B030D-6E8A-4147-A177-3AD203B41FA5}">
                      <a16:colId xmlns:a16="http://schemas.microsoft.com/office/drawing/2014/main" val="1198750373"/>
                    </a:ext>
                  </a:extLst>
                </a:gridCol>
                <a:gridCol w="1638974">
                  <a:extLst>
                    <a:ext uri="{9D8B030D-6E8A-4147-A177-3AD203B41FA5}">
                      <a16:colId xmlns:a16="http://schemas.microsoft.com/office/drawing/2014/main" val="162822564"/>
                    </a:ext>
                  </a:extLst>
                </a:gridCol>
                <a:gridCol w="1975449">
                  <a:extLst>
                    <a:ext uri="{9D8B030D-6E8A-4147-A177-3AD203B41FA5}">
                      <a16:colId xmlns:a16="http://schemas.microsoft.com/office/drawing/2014/main" val="1730964061"/>
                    </a:ext>
                  </a:extLst>
                </a:gridCol>
              </a:tblGrid>
              <a:tr h="370840">
                <a:tc>
                  <a:txBody>
                    <a:bodyPr/>
                    <a:lstStyle/>
                    <a:p>
                      <a:pPr algn="ctr"/>
                      <a:r>
                        <a:rPr lang="en-US" dirty="0"/>
                        <a:t>Target</a:t>
                      </a:r>
                    </a:p>
                  </a:txBody>
                  <a:tcPr/>
                </a:tc>
                <a:tc>
                  <a:txBody>
                    <a:bodyPr/>
                    <a:lstStyle/>
                    <a:p>
                      <a:pPr algn="ctr"/>
                      <a:r>
                        <a:rPr lang="en-US" dirty="0" err="1"/>
                        <a:t>TargetLocation</a:t>
                      </a:r>
                      <a:endParaRPr lang="en-US" dirty="0"/>
                    </a:p>
                  </a:txBody>
                  <a:tcPr/>
                </a:tc>
                <a:tc>
                  <a:txBody>
                    <a:bodyPr/>
                    <a:lstStyle/>
                    <a:p>
                      <a:pPr algn="ctr"/>
                      <a:r>
                        <a:rPr lang="en-US" dirty="0" err="1"/>
                        <a:t>TargetLatitude</a:t>
                      </a:r>
                      <a:endParaRPr lang="en-US" dirty="0"/>
                    </a:p>
                  </a:txBody>
                  <a:tcPr/>
                </a:tc>
                <a:tc>
                  <a:txBody>
                    <a:bodyPr/>
                    <a:lstStyle/>
                    <a:p>
                      <a:pPr algn="ctr"/>
                      <a:r>
                        <a:rPr lang="en-US" dirty="0" err="1"/>
                        <a:t>TargetLongitude</a:t>
                      </a:r>
                      <a:endParaRPr lang="en-US" dirty="0"/>
                    </a:p>
                  </a:txBody>
                  <a:tcPr/>
                </a:tc>
                <a:tc>
                  <a:txBody>
                    <a:bodyPr/>
                    <a:lstStyle/>
                    <a:p>
                      <a:pPr algn="ctr"/>
                      <a:r>
                        <a:rPr lang="en-US" dirty="0" err="1"/>
                        <a:t>SourceLocation</a:t>
                      </a:r>
                      <a:endParaRPr lang="en-US" dirty="0"/>
                    </a:p>
                  </a:txBody>
                  <a:tcPr/>
                </a:tc>
                <a:tc>
                  <a:txBody>
                    <a:bodyPr/>
                    <a:lstStyle/>
                    <a:p>
                      <a:pPr algn="ctr"/>
                      <a:r>
                        <a:rPr lang="en-US" dirty="0" err="1"/>
                        <a:t>SourceLatitude</a:t>
                      </a:r>
                      <a:endParaRPr lang="en-US" dirty="0"/>
                    </a:p>
                  </a:txBody>
                  <a:tcPr/>
                </a:tc>
                <a:tc>
                  <a:txBody>
                    <a:bodyPr/>
                    <a:lstStyle/>
                    <a:p>
                      <a:pPr algn="ctr"/>
                      <a:r>
                        <a:rPr lang="en-US" dirty="0" err="1"/>
                        <a:t>SourceLongitude</a:t>
                      </a:r>
                      <a:endParaRPr lang="en-US" dirty="0"/>
                    </a:p>
                  </a:txBody>
                  <a:tcPr/>
                </a:tc>
                <a:extLst>
                  <a:ext uri="{0D108BD9-81ED-4DB2-BD59-A6C34878D82A}">
                    <a16:rowId xmlns:a16="http://schemas.microsoft.com/office/drawing/2014/main" val="3283466121"/>
                  </a:ext>
                </a:extLst>
              </a:tr>
              <a:tr h="370840">
                <a:tc>
                  <a:txBody>
                    <a:bodyPr/>
                    <a:lstStyle/>
                    <a:p>
                      <a:pPr algn="ctr"/>
                      <a:r>
                        <a:rPr lang="en-US" dirty="0"/>
                        <a:t>561157</a:t>
                      </a:r>
                    </a:p>
                  </a:txBody>
                  <a:tcPr/>
                </a:tc>
                <a:tc>
                  <a:txBody>
                    <a:bodyPr/>
                    <a:lstStyle/>
                    <a:p>
                      <a:pPr algn="ctr"/>
                      <a:r>
                        <a:rPr lang="en-US" dirty="0"/>
                        <a:t>0</a:t>
                      </a:r>
                    </a:p>
                  </a:txBody>
                  <a:tcPr/>
                </a:tc>
                <a:tc>
                  <a:txBody>
                    <a:bodyPr/>
                    <a:lstStyle/>
                    <a:p>
                      <a:pPr algn="ctr"/>
                      <a:r>
                        <a:rPr lang="en-US" dirty="0"/>
                        <a:t>33</a:t>
                      </a:r>
                    </a:p>
                  </a:txBody>
                  <a:tcPr/>
                </a:tc>
                <a:tc>
                  <a:txBody>
                    <a:bodyPr/>
                    <a:lstStyle/>
                    <a:p>
                      <a:pPr algn="ctr"/>
                      <a:r>
                        <a:rPr lang="en-US" dirty="0"/>
                        <a:t>-41</a:t>
                      </a:r>
                    </a:p>
                  </a:txBody>
                  <a:tcPr/>
                </a:tc>
                <a:tc>
                  <a:txBody>
                    <a:bodyPr/>
                    <a:lstStyle/>
                    <a:p>
                      <a:pPr algn="ctr"/>
                      <a:r>
                        <a:rPr lang="en-US" dirty="0"/>
                        <a:t>0</a:t>
                      </a:r>
                    </a:p>
                  </a:txBody>
                  <a:tcPr/>
                </a:tc>
                <a:tc>
                  <a:txBody>
                    <a:bodyPr/>
                    <a:lstStyle/>
                    <a:p>
                      <a:pPr algn="ctr"/>
                      <a:r>
                        <a:rPr lang="en-US" dirty="0"/>
                        <a:t>33</a:t>
                      </a:r>
                    </a:p>
                  </a:txBody>
                  <a:tcPr/>
                </a:tc>
                <a:tc>
                  <a:txBody>
                    <a:bodyPr/>
                    <a:lstStyle/>
                    <a:p>
                      <a:pPr algn="ctr"/>
                      <a:r>
                        <a:rPr lang="en-US" dirty="0"/>
                        <a:t>-41</a:t>
                      </a:r>
                    </a:p>
                  </a:txBody>
                  <a:tcPr/>
                </a:tc>
                <a:extLst>
                  <a:ext uri="{0D108BD9-81ED-4DB2-BD59-A6C34878D82A}">
                    <a16:rowId xmlns:a16="http://schemas.microsoft.com/office/drawing/2014/main" val="345764877"/>
                  </a:ext>
                </a:extLst>
              </a:tr>
              <a:tr h="370840">
                <a:tc>
                  <a:txBody>
                    <a:bodyPr/>
                    <a:lstStyle/>
                    <a:p>
                      <a:pPr algn="ctr"/>
                      <a:r>
                        <a:rPr lang="en-US" dirty="0"/>
                        <a:t>657173</a:t>
                      </a:r>
                    </a:p>
                  </a:txBody>
                  <a:tcPr/>
                </a:tc>
                <a:tc>
                  <a:txBody>
                    <a:bodyPr/>
                    <a:lstStyle/>
                    <a:p>
                      <a:pPr algn="ctr"/>
                      <a:r>
                        <a:rPr lang="en-US" dirty="0"/>
                        <a:t>1</a:t>
                      </a:r>
                    </a:p>
                  </a:txBody>
                  <a:tcPr/>
                </a:tc>
                <a:tc>
                  <a:txBody>
                    <a:bodyPr/>
                    <a:lstStyle/>
                    <a:p>
                      <a:pPr algn="ctr"/>
                      <a:r>
                        <a:rPr lang="en-US" dirty="0"/>
                        <a:t>-29</a:t>
                      </a:r>
                    </a:p>
                  </a:txBody>
                  <a:tcPr/>
                </a:tc>
                <a:tc>
                  <a:txBody>
                    <a:bodyPr/>
                    <a:lstStyle/>
                    <a:p>
                      <a:pPr algn="ctr"/>
                      <a:r>
                        <a:rPr lang="en-US" dirty="0"/>
                        <a:t>-13</a:t>
                      </a:r>
                    </a:p>
                  </a:txBody>
                  <a:tcPr/>
                </a:tc>
                <a:tc>
                  <a:txBody>
                    <a:bodyPr/>
                    <a:lstStyle/>
                    <a:p>
                      <a:pPr algn="ctr"/>
                      <a:r>
                        <a:rPr lang="en-US" dirty="0"/>
                        <a:t>1</a:t>
                      </a:r>
                    </a:p>
                  </a:txBody>
                  <a:tcPr/>
                </a:tc>
                <a:tc>
                  <a:txBody>
                    <a:bodyPr/>
                    <a:lstStyle/>
                    <a:p>
                      <a:pPr algn="ctr"/>
                      <a:r>
                        <a:rPr lang="en-US" dirty="0"/>
                        <a:t>-29</a:t>
                      </a:r>
                    </a:p>
                  </a:txBody>
                  <a:tcPr/>
                </a:tc>
                <a:tc>
                  <a:txBody>
                    <a:bodyPr/>
                    <a:lstStyle/>
                    <a:p>
                      <a:pPr algn="ctr"/>
                      <a:r>
                        <a:rPr lang="en-US" dirty="0"/>
                        <a:t>-13</a:t>
                      </a:r>
                    </a:p>
                  </a:txBody>
                  <a:tcPr/>
                </a:tc>
                <a:extLst>
                  <a:ext uri="{0D108BD9-81ED-4DB2-BD59-A6C34878D82A}">
                    <a16:rowId xmlns:a16="http://schemas.microsoft.com/office/drawing/2014/main" val="2162119833"/>
                  </a:ext>
                </a:extLst>
              </a:tr>
              <a:tr h="370840">
                <a:tc>
                  <a:txBody>
                    <a:bodyPr/>
                    <a:lstStyle/>
                    <a:p>
                      <a:pPr algn="ctr"/>
                      <a:r>
                        <a:rPr lang="en-US" dirty="0"/>
                        <a:t>499467</a:t>
                      </a:r>
                    </a:p>
                  </a:txBody>
                  <a:tcPr/>
                </a:tc>
                <a:tc>
                  <a:txBody>
                    <a:bodyPr/>
                    <a:lstStyle/>
                    <a:p>
                      <a:pPr algn="ctr"/>
                      <a:r>
                        <a:rPr lang="en-US" dirty="0"/>
                        <a:t>2</a:t>
                      </a:r>
                    </a:p>
                  </a:txBody>
                  <a:tcPr/>
                </a:tc>
                <a:tc>
                  <a:txBody>
                    <a:bodyPr/>
                    <a:lstStyle/>
                    <a:p>
                      <a:pPr algn="ctr"/>
                      <a:r>
                        <a:rPr lang="en-US" dirty="0"/>
                        <a:t>-22</a:t>
                      </a:r>
                    </a:p>
                  </a:txBody>
                  <a:tcPr/>
                </a:tc>
                <a:tc>
                  <a:txBody>
                    <a:bodyPr/>
                    <a:lstStyle/>
                    <a:p>
                      <a:pPr algn="ctr"/>
                      <a:r>
                        <a:rPr lang="en-US" dirty="0"/>
                        <a:t>91</a:t>
                      </a:r>
                    </a:p>
                  </a:txBody>
                  <a:tcPr/>
                </a:tc>
                <a:tc>
                  <a:txBody>
                    <a:bodyPr/>
                    <a:lstStyle/>
                    <a:p>
                      <a:pPr algn="ctr"/>
                      <a:r>
                        <a:rPr lang="en-US" dirty="0"/>
                        <a:t>2</a:t>
                      </a:r>
                    </a:p>
                  </a:txBody>
                  <a:tcPr/>
                </a:tc>
                <a:tc>
                  <a:txBody>
                    <a:bodyPr/>
                    <a:lstStyle/>
                    <a:p>
                      <a:pPr algn="ctr"/>
                      <a:r>
                        <a:rPr lang="en-US" dirty="0"/>
                        <a:t>-22</a:t>
                      </a:r>
                    </a:p>
                  </a:txBody>
                  <a:tcPr/>
                </a:tc>
                <a:tc>
                  <a:txBody>
                    <a:bodyPr/>
                    <a:lstStyle/>
                    <a:p>
                      <a:pPr algn="ctr"/>
                      <a:r>
                        <a:rPr lang="en-US" dirty="0"/>
                        <a:t>91</a:t>
                      </a:r>
                    </a:p>
                  </a:txBody>
                  <a:tcPr/>
                </a:tc>
                <a:extLst>
                  <a:ext uri="{0D108BD9-81ED-4DB2-BD59-A6C34878D82A}">
                    <a16:rowId xmlns:a16="http://schemas.microsoft.com/office/drawing/2014/main" val="3589948431"/>
                  </a:ext>
                </a:extLst>
              </a:tr>
              <a:tr h="370840">
                <a:tc>
                  <a:txBody>
                    <a:bodyPr/>
                    <a:lstStyle/>
                    <a:p>
                      <a:pPr algn="ctr"/>
                      <a:r>
                        <a:rPr lang="en-US" dirty="0"/>
                        <a:t>625756</a:t>
                      </a:r>
                    </a:p>
                  </a:txBody>
                  <a:tcPr/>
                </a:tc>
                <a:tc>
                  <a:txBody>
                    <a:bodyPr/>
                    <a:lstStyle/>
                    <a:p>
                      <a:pPr algn="ctr"/>
                      <a:r>
                        <a:rPr lang="en-US" dirty="0"/>
                        <a:t>3</a:t>
                      </a:r>
                    </a:p>
                  </a:txBody>
                  <a:tcPr/>
                </a:tc>
                <a:tc>
                  <a:txBody>
                    <a:bodyPr/>
                    <a:lstStyle/>
                    <a:p>
                      <a:pPr algn="ctr"/>
                      <a:r>
                        <a:rPr lang="en-US" dirty="0"/>
                        <a:t>-25</a:t>
                      </a:r>
                    </a:p>
                  </a:txBody>
                  <a:tcPr/>
                </a:tc>
                <a:tc>
                  <a:txBody>
                    <a:bodyPr/>
                    <a:lstStyle/>
                    <a:p>
                      <a:pPr algn="ctr"/>
                      <a:r>
                        <a:rPr lang="en-US" dirty="0"/>
                        <a:t>-111</a:t>
                      </a:r>
                    </a:p>
                  </a:txBody>
                  <a:tcPr/>
                </a:tc>
                <a:tc>
                  <a:txBody>
                    <a:bodyPr/>
                    <a:lstStyle/>
                    <a:p>
                      <a:pPr algn="ctr"/>
                      <a:r>
                        <a:rPr lang="en-US" dirty="0"/>
                        <a:t>3</a:t>
                      </a:r>
                    </a:p>
                  </a:txBody>
                  <a:tcPr/>
                </a:tc>
                <a:tc>
                  <a:txBody>
                    <a:bodyPr/>
                    <a:lstStyle/>
                    <a:p>
                      <a:pPr algn="ctr"/>
                      <a:r>
                        <a:rPr lang="en-US" dirty="0"/>
                        <a:t>-25</a:t>
                      </a:r>
                    </a:p>
                  </a:txBody>
                  <a:tcPr/>
                </a:tc>
                <a:tc>
                  <a:txBody>
                    <a:bodyPr/>
                    <a:lstStyle/>
                    <a:p>
                      <a:pPr algn="ctr"/>
                      <a:r>
                        <a:rPr lang="en-US" dirty="0"/>
                        <a:t>-111</a:t>
                      </a:r>
                    </a:p>
                  </a:txBody>
                  <a:tcPr/>
                </a:tc>
                <a:extLst>
                  <a:ext uri="{0D108BD9-81ED-4DB2-BD59-A6C34878D82A}">
                    <a16:rowId xmlns:a16="http://schemas.microsoft.com/office/drawing/2014/main" val="3637117330"/>
                  </a:ext>
                </a:extLst>
              </a:tr>
              <a:tr h="370840">
                <a:tc>
                  <a:txBody>
                    <a:bodyPr/>
                    <a:lstStyle/>
                    <a:p>
                      <a:pPr algn="ctr"/>
                      <a:r>
                        <a:rPr lang="en-US" dirty="0"/>
                        <a:t>509607</a:t>
                      </a:r>
                    </a:p>
                  </a:txBody>
                  <a:tcPr/>
                </a:tc>
                <a:tc>
                  <a:txBody>
                    <a:bodyPr/>
                    <a:lstStyle/>
                    <a:p>
                      <a:pPr algn="ctr"/>
                      <a:r>
                        <a:rPr lang="en-US" dirty="0"/>
                        <a:t>4</a:t>
                      </a:r>
                    </a:p>
                  </a:txBody>
                  <a:tcPr/>
                </a:tc>
                <a:tc>
                  <a:txBody>
                    <a:bodyPr/>
                    <a:lstStyle/>
                    <a:p>
                      <a:pPr algn="ctr"/>
                      <a:r>
                        <a:rPr lang="en-US" dirty="0"/>
                        <a:t>1</a:t>
                      </a:r>
                    </a:p>
                  </a:txBody>
                  <a:tcPr/>
                </a:tc>
                <a:tc>
                  <a:txBody>
                    <a:bodyPr/>
                    <a:lstStyle/>
                    <a:p>
                      <a:pPr algn="ctr"/>
                      <a:r>
                        <a:rPr lang="en-US" dirty="0"/>
                        <a:t>-165</a:t>
                      </a:r>
                    </a:p>
                  </a:txBody>
                  <a:tcPr/>
                </a:tc>
                <a:tc>
                  <a:txBody>
                    <a:bodyPr/>
                    <a:lstStyle/>
                    <a:p>
                      <a:pPr algn="ctr"/>
                      <a:r>
                        <a:rPr lang="en-US" dirty="0"/>
                        <a:t>4</a:t>
                      </a:r>
                    </a:p>
                  </a:txBody>
                  <a:tcPr/>
                </a:tc>
                <a:tc>
                  <a:txBody>
                    <a:bodyPr/>
                    <a:lstStyle/>
                    <a:p>
                      <a:pPr algn="ctr"/>
                      <a:r>
                        <a:rPr lang="en-US" dirty="0"/>
                        <a:t>1</a:t>
                      </a:r>
                    </a:p>
                  </a:txBody>
                  <a:tcPr/>
                </a:tc>
                <a:tc>
                  <a:txBody>
                    <a:bodyPr/>
                    <a:lstStyle/>
                    <a:p>
                      <a:pPr algn="ctr"/>
                      <a:r>
                        <a:rPr lang="en-US" dirty="0"/>
                        <a:t>-165</a:t>
                      </a:r>
                    </a:p>
                  </a:txBody>
                  <a:tcPr/>
                </a:tc>
                <a:extLst>
                  <a:ext uri="{0D108BD9-81ED-4DB2-BD59-A6C34878D82A}">
                    <a16:rowId xmlns:a16="http://schemas.microsoft.com/office/drawing/2014/main" val="1653381242"/>
                  </a:ext>
                </a:extLst>
              </a:tr>
              <a:tr h="370840">
                <a:tc>
                  <a:txBody>
                    <a:bodyPr/>
                    <a:lstStyle/>
                    <a:p>
                      <a:pPr algn="ctr"/>
                      <a:r>
                        <a:rPr lang="en-US" dirty="0"/>
                        <a:t>616453</a:t>
                      </a:r>
                    </a:p>
                  </a:txBody>
                  <a:tcPr/>
                </a:tc>
                <a:tc>
                  <a:txBody>
                    <a:bodyPr/>
                    <a:lstStyle/>
                    <a:p>
                      <a:pPr algn="ctr"/>
                      <a:r>
                        <a:rPr lang="en-US" dirty="0"/>
                        <a:t>5</a:t>
                      </a:r>
                    </a:p>
                  </a:txBody>
                  <a:tcPr/>
                </a:tc>
                <a:tc>
                  <a:txBody>
                    <a:bodyPr/>
                    <a:lstStyle/>
                    <a:p>
                      <a:pPr algn="ctr"/>
                      <a:r>
                        <a:rPr lang="en-US" dirty="0"/>
                        <a:t>22</a:t>
                      </a:r>
                    </a:p>
                  </a:txBody>
                  <a:tcPr/>
                </a:tc>
                <a:tc>
                  <a:txBody>
                    <a:bodyPr/>
                    <a:lstStyle/>
                    <a:p>
                      <a:pPr algn="ctr"/>
                      <a:r>
                        <a:rPr lang="en-US" dirty="0"/>
                        <a:t>156</a:t>
                      </a:r>
                    </a:p>
                  </a:txBody>
                  <a:tcPr/>
                </a:tc>
                <a:tc>
                  <a:txBody>
                    <a:bodyPr/>
                    <a:lstStyle/>
                    <a:p>
                      <a:pPr algn="ctr"/>
                      <a:r>
                        <a:rPr lang="en-US" dirty="0"/>
                        <a:t>5</a:t>
                      </a:r>
                    </a:p>
                  </a:txBody>
                  <a:tcPr/>
                </a:tc>
                <a:tc>
                  <a:txBody>
                    <a:bodyPr/>
                    <a:lstStyle/>
                    <a:p>
                      <a:pPr algn="ctr"/>
                      <a:r>
                        <a:rPr lang="en-US" dirty="0"/>
                        <a:t>22</a:t>
                      </a:r>
                    </a:p>
                  </a:txBody>
                  <a:tcPr/>
                </a:tc>
                <a:tc>
                  <a:txBody>
                    <a:bodyPr/>
                    <a:lstStyle/>
                    <a:p>
                      <a:pPr algn="ctr"/>
                      <a:r>
                        <a:rPr lang="en-US" dirty="0"/>
                        <a:t>156</a:t>
                      </a:r>
                    </a:p>
                  </a:txBody>
                  <a:tcPr/>
                </a:tc>
                <a:extLst>
                  <a:ext uri="{0D108BD9-81ED-4DB2-BD59-A6C34878D82A}">
                    <a16:rowId xmlns:a16="http://schemas.microsoft.com/office/drawing/2014/main" val="482464558"/>
                  </a:ext>
                </a:extLst>
              </a:tr>
            </a:tbl>
          </a:graphicData>
        </a:graphic>
      </p:graphicFrame>
    </p:spTree>
    <p:extLst>
      <p:ext uri="{BB962C8B-B14F-4D97-AF65-F5344CB8AC3E}">
        <p14:creationId xmlns:p14="http://schemas.microsoft.com/office/powerpoint/2010/main" val="361862082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74CE3C-79EE-49F5-9C5B-72DACBEA3264}"/>
              </a:ext>
            </a:extLst>
          </p:cNvPr>
          <p:cNvSpPr>
            <a:spLocks noGrp="1"/>
          </p:cNvSpPr>
          <p:nvPr>
            <p:ph type="title"/>
          </p:nvPr>
        </p:nvSpPr>
        <p:spPr/>
        <p:txBody>
          <a:bodyPr/>
          <a:lstStyle/>
          <a:p>
            <a:r>
              <a:rPr lang="en-US" dirty="0"/>
              <a:t>Travel Channel Insights</a:t>
            </a:r>
          </a:p>
        </p:txBody>
      </p:sp>
      <p:sp>
        <p:nvSpPr>
          <p:cNvPr id="3" name="Content Placeholder 2">
            <a:extLst>
              <a:ext uri="{FF2B5EF4-FFF2-40B4-BE49-F238E27FC236}">
                <a16:creationId xmlns:a16="http://schemas.microsoft.com/office/drawing/2014/main" id="{3881EB0F-CFE4-40F0-882B-79EA9BF9D30F}"/>
              </a:ext>
            </a:extLst>
          </p:cNvPr>
          <p:cNvSpPr>
            <a:spLocks noGrp="1"/>
          </p:cNvSpPr>
          <p:nvPr>
            <p:ph idx="1"/>
          </p:nvPr>
        </p:nvSpPr>
        <p:spPr/>
        <p:txBody>
          <a:bodyPr/>
          <a:lstStyle/>
          <a:p>
            <a:r>
              <a:rPr lang="en-US" dirty="0"/>
              <a:t>Template Travel Channel</a:t>
            </a:r>
          </a:p>
          <a:p>
            <a:pPr marL="0" indent="0">
              <a:buNone/>
            </a:pPr>
            <a:r>
              <a:rPr lang="en-US" sz="1800" dirty="0"/>
              <a:t>     Person ID 80, 77, 40 have the travel records show they travel to different places at the same time.</a:t>
            </a:r>
          </a:p>
        </p:txBody>
      </p:sp>
      <p:pic>
        <p:nvPicPr>
          <p:cNvPr id="5" name="Picture 4">
            <a:extLst>
              <a:ext uri="{FF2B5EF4-FFF2-40B4-BE49-F238E27FC236}">
                <a16:creationId xmlns:a16="http://schemas.microsoft.com/office/drawing/2014/main" id="{0278BF00-7006-2F4F-AD1C-3DB46CCA4B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29493" y="3146368"/>
            <a:ext cx="7835900" cy="1270000"/>
          </a:xfrm>
          <a:prstGeom prst="rect">
            <a:avLst/>
          </a:prstGeom>
        </p:spPr>
      </p:pic>
      <p:pic>
        <p:nvPicPr>
          <p:cNvPr id="7" name="Picture 6">
            <a:extLst>
              <a:ext uri="{FF2B5EF4-FFF2-40B4-BE49-F238E27FC236}">
                <a16:creationId xmlns:a16="http://schemas.microsoft.com/office/drawing/2014/main" id="{1FB636A3-0046-7845-9321-5F22973163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9493" y="4416368"/>
            <a:ext cx="7747000" cy="952500"/>
          </a:xfrm>
          <a:prstGeom prst="rect">
            <a:avLst/>
          </a:prstGeom>
        </p:spPr>
      </p:pic>
      <p:pic>
        <p:nvPicPr>
          <p:cNvPr id="9" name="Picture 8">
            <a:extLst>
              <a:ext uri="{FF2B5EF4-FFF2-40B4-BE49-F238E27FC236}">
                <a16:creationId xmlns:a16="http://schemas.microsoft.com/office/drawing/2014/main" id="{C73DBE8D-B6ED-8241-897C-B46668F43D9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91393" y="5368245"/>
            <a:ext cx="7785100" cy="660400"/>
          </a:xfrm>
          <a:prstGeom prst="rect">
            <a:avLst/>
          </a:prstGeom>
        </p:spPr>
      </p:pic>
    </p:spTree>
    <p:extLst>
      <p:ext uri="{BB962C8B-B14F-4D97-AF65-F5344CB8AC3E}">
        <p14:creationId xmlns:p14="http://schemas.microsoft.com/office/powerpoint/2010/main" val="4002583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5D0728-34AF-4845-A338-0DBCD8EE5661}"/>
              </a:ext>
            </a:extLst>
          </p:cNvPr>
          <p:cNvSpPr>
            <a:spLocks noGrp="1"/>
          </p:cNvSpPr>
          <p:nvPr>
            <p:ph type="title"/>
          </p:nvPr>
        </p:nvSpPr>
        <p:spPr/>
        <p:txBody>
          <a:bodyPr/>
          <a:lstStyle/>
          <a:p>
            <a:r>
              <a:rPr lang="en-US" dirty="0"/>
              <a:t>Template Travel Channel</a:t>
            </a:r>
          </a:p>
        </p:txBody>
      </p:sp>
      <p:pic>
        <p:nvPicPr>
          <p:cNvPr id="9" name="Picture 8">
            <a:extLst>
              <a:ext uri="{FF2B5EF4-FFF2-40B4-BE49-F238E27FC236}">
                <a16:creationId xmlns:a16="http://schemas.microsoft.com/office/drawing/2014/main" id="{505BE7B5-ADA7-0A45-A12C-9E5A2C9E49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9484" y="1365788"/>
            <a:ext cx="9829800" cy="913178"/>
          </a:xfrm>
          <a:prstGeom prst="rect">
            <a:avLst/>
          </a:prstGeom>
        </p:spPr>
      </p:pic>
      <p:sp>
        <p:nvSpPr>
          <p:cNvPr id="10" name="TextBox 9">
            <a:extLst>
              <a:ext uri="{FF2B5EF4-FFF2-40B4-BE49-F238E27FC236}">
                <a16:creationId xmlns:a16="http://schemas.microsoft.com/office/drawing/2014/main" id="{76307B93-FFB7-2548-A425-F117B7DE7C47}"/>
              </a:ext>
            </a:extLst>
          </p:cNvPr>
          <p:cNvSpPr txBox="1"/>
          <p:nvPr/>
        </p:nvSpPr>
        <p:spPr>
          <a:xfrm>
            <a:off x="998806" y="2593876"/>
            <a:ext cx="4475300" cy="3139321"/>
          </a:xfrm>
          <a:prstGeom prst="rect">
            <a:avLst/>
          </a:prstGeom>
          <a:noFill/>
        </p:spPr>
        <p:txBody>
          <a:bodyPr wrap="square" rtlCol="0">
            <a:spAutoFit/>
          </a:bodyPr>
          <a:lstStyle/>
          <a:p>
            <a:pPr marL="285750" indent="-285750">
              <a:buFont typeface="Arial" panose="020B0604020202020204" pitchFamily="34" charset="0"/>
              <a:buChar char="•"/>
            </a:pPr>
            <a:r>
              <a:rPr lang="en-US" dirty="0"/>
              <a:t>Person ID 77 and 78 start travel on 181</a:t>
            </a:r>
            <a:r>
              <a:rPr lang="en-US" baseline="30000" dirty="0"/>
              <a:t>th</a:t>
            </a:r>
            <a:r>
              <a:rPr lang="en-US" dirty="0"/>
              <a:t>     Day from location 1 together to Location 2. </a:t>
            </a:r>
          </a:p>
          <a:p>
            <a:endParaRPr lang="en-US" dirty="0"/>
          </a:p>
          <a:p>
            <a:pPr marL="285750" indent="-285750">
              <a:buFont typeface="Arial" panose="020B0604020202020204" pitchFamily="34" charset="0"/>
              <a:buChar char="•"/>
            </a:pPr>
            <a:r>
              <a:rPr lang="en-US" dirty="0"/>
              <a:t>1 Day  = 24(hours) * 60(mins)*60(seconds)        	= 86400 seconds </a:t>
            </a:r>
          </a:p>
          <a:p>
            <a:r>
              <a:rPr lang="en-US" dirty="0"/>
              <a:t>     </a:t>
            </a:r>
          </a:p>
          <a:p>
            <a:pPr marL="285750" indent="-285750">
              <a:buFont typeface="Arial" panose="020B0604020202020204" pitchFamily="34" charset="0"/>
              <a:buChar char="•"/>
            </a:pPr>
            <a:r>
              <a:rPr lang="en-US" dirty="0"/>
              <a:t>Start Day </a:t>
            </a:r>
            <a:r>
              <a:rPr lang="en-US" dirty="0">
                <a:sym typeface="Wingdings" pitchFamily="2" charset="2"/>
              </a:rPr>
              <a:t> </a:t>
            </a:r>
            <a:r>
              <a:rPr lang="en-US" dirty="0"/>
              <a:t>Time/86400 </a:t>
            </a:r>
          </a:p>
          <a:p>
            <a:r>
              <a:rPr lang="en-US" dirty="0"/>
              <a:t>      End Day </a:t>
            </a:r>
            <a:r>
              <a:rPr lang="en-US" dirty="0">
                <a:sym typeface="Wingdings" pitchFamily="2" charset="2"/>
              </a:rPr>
              <a:t> Start Day + Weight(the length    of travel)</a:t>
            </a:r>
            <a:endParaRPr lang="en-US" dirty="0"/>
          </a:p>
          <a:p>
            <a:endParaRPr lang="en-US" dirty="0"/>
          </a:p>
          <a:p>
            <a:pPr marL="285750" indent="-285750">
              <a:buFont typeface="Arial" panose="020B0604020202020204" pitchFamily="34" charset="0"/>
              <a:buChar char="•"/>
            </a:pPr>
            <a:endParaRPr lang="en-US" dirty="0"/>
          </a:p>
        </p:txBody>
      </p:sp>
      <p:pic>
        <p:nvPicPr>
          <p:cNvPr id="14" name="Content Placeholder 13">
            <a:extLst>
              <a:ext uri="{FF2B5EF4-FFF2-40B4-BE49-F238E27FC236}">
                <a16:creationId xmlns:a16="http://schemas.microsoft.com/office/drawing/2014/main" id="{B4670CF7-7AE1-C241-BB79-F306E30A430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474106" y="2402349"/>
            <a:ext cx="6496462" cy="3907646"/>
          </a:xfrm>
        </p:spPr>
      </p:pic>
    </p:spTree>
    <p:extLst>
      <p:ext uri="{BB962C8B-B14F-4D97-AF65-F5344CB8AC3E}">
        <p14:creationId xmlns:p14="http://schemas.microsoft.com/office/powerpoint/2010/main" val="57474629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F1FC76-FC5C-5F46-A6DB-E8768A96574A}"/>
              </a:ext>
            </a:extLst>
          </p:cNvPr>
          <p:cNvSpPr>
            <a:spLocks noGrp="1"/>
          </p:cNvSpPr>
          <p:nvPr>
            <p:ph type="title"/>
          </p:nvPr>
        </p:nvSpPr>
        <p:spPr/>
        <p:txBody>
          <a:bodyPr/>
          <a:lstStyle/>
          <a:p>
            <a:r>
              <a:rPr lang="en-US" dirty="0"/>
              <a:t>Template Travel Channel</a:t>
            </a:r>
          </a:p>
        </p:txBody>
      </p:sp>
      <p:pic>
        <p:nvPicPr>
          <p:cNvPr id="7" name="Picture 6">
            <a:extLst>
              <a:ext uri="{FF2B5EF4-FFF2-40B4-BE49-F238E27FC236}">
                <a16:creationId xmlns:a16="http://schemas.microsoft.com/office/drawing/2014/main" id="{A227D5FA-E893-F24D-B037-BE948591A0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8944" y="1690688"/>
            <a:ext cx="11004942" cy="1063622"/>
          </a:xfrm>
          <a:prstGeom prst="rect">
            <a:avLst/>
          </a:prstGeom>
        </p:spPr>
      </p:pic>
      <p:sp>
        <p:nvSpPr>
          <p:cNvPr id="8" name="TextBox 7">
            <a:extLst>
              <a:ext uri="{FF2B5EF4-FFF2-40B4-BE49-F238E27FC236}">
                <a16:creationId xmlns:a16="http://schemas.microsoft.com/office/drawing/2014/main" id="{D609B3CC-0644-BA46-B087-AFA02BCD172D}"/>
              </a:ext>
            </a:extLst>
          </p:cNvPr>
          <p:cNvSpPr txBox="1"/>
          <p:nvPr/>
        </p:nvSpPr>
        <p:spPr>
          <a:xfrm>
            <a:off x="6865034" y="3299904"/>
            <a:ext cx="4304714" cy="1292662"/>
          </a:xfrm>
          <a:prstGeom prst="rect">
            <a:avLst/>
          </a:prstGeom>
          <a:noFill/>
        </p:spPr>
        <p:txBody>
          <a:bodyPr wrap="square" rtlCol="0">
            <a:spAutoFit/>
          </a:bodyPr>
          <a:lstStyle/>
          <a:p>
            <a:pPr marL="285750" indent="-285750">
              <a:buFont typeface="Arial" panose="020B0604020202020204" pitchFamily="34" charset="0"/>
              <a:buChar char="•"/>
            </a:pPr>
            <a:r>
              <a:rPr lang="en-US" sz="2400" dirty="0"/>
              <a:t>Another Group Travel</a:t>
            </a:r>
          </a:p>
          <a:p>
            <a:r>
              <a:rPr lang="en-US" dirty="0"/>
              <a:t>     </a:t>
            </a:r>
          </a:p>
          <a:p>
            <a:r>
              <a:rPr lang="en-US" dirty="0"/>
              <a:t>Person ID 86 &amp; 87 start travel on 347</a:t>
            </a:r>
            <a:r>
              <a:rPr lang="en-US" baseline="30000" dirty="0"/>
              <a:t>th</a:t>
            </a:r>
            <a:r>
              <a:rPr lang="en-US" dirty="0"/>
              <a:t>     Day from location 5 together to Location 1. </a:t>
            </a:r>
          </a:p>
        </p:txBody>
      </p:sp>
      <p:pic>
        <p:nvPicPr>
          <p:cNvPr id="12" name="Content Placeholder 11">
            <a:extLst>
              <a:ext uri="{FF2B5EF4-FFF2-40B4-BE49-F238E27FC236}">
                <a16:creationId xmlns:a16="http://schemas.microsoft.com/office/drawing/2014/main" id="{94C57F49-2041-7D45-AE8A-BF8A19FC999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42726" y="3022016"/>
            <a:ext cx="6201916" cy="3835984"/>
          </a:xfrm>
        </p:spPr>
      </p:pic>
    </p:spTree>
    <p:extLst>
      <p:ext uri="{BB962C8B-B14F-4D97-AF65-F5344CB8AC3E}">
        <p14:creationId xmlns:p14="http://schemas.microsoft.com/office/powerpoint/2010/main" val="190235069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EBDC36-03E0-7640-A587-4896FBBACB8D}"/>
              </a:ext>
            </a:extLst>
          </p:cNvPr>
          <p:cNvSpPr>
            <a:spLocks noGrp="1"/>
          </p:cNvSpPr>
          <p:nvPr>
            <p:ph type="title"/>
          </p:nvPr>
        </p:nvSpPr>
        <p:spPr/>
        <p:txBody>
          <a:bodyPr/>
          <a:lstStyle/>
          <a:p>
            <a:r>
              <a:rPr lang="en-US" dirty="0"/>
              <a:t>Template Travel Channel</a:t>
            </a:r>
          </a:p>
        </p:txBody>
      </p:sp>
      <p:pic>
        <p:nvPicPr>
          <p:cNvPr id="5" name="Content Placeholder 4">
            <a:extLst>
              <a:ext uri="{FF2B5EF4-FFF2-40B4-BE49-F238E27FC236}">
                <a16:creationId xmlns:a16="http://schemas.microsoft.com/office/drawing/2014/main" id="{A89F0F65-8D19-BC4E-9CEE-2789A55B838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91345" y="1368423"/>
            <a:ext cx="8327982" cy="4838041"/>
          </a:xfrm>
        </p:spPr>
      </p:pic>
    </p:spTree>
    <p:extLst>
      <p:ext uri="{BB962C8B-B14F-4D97-AF65-F5344CB8AC3E}">
        <p14:creationId xmlns:p14="http://schemas.microsoft.com/office/powerpoint/2010/main" val="3403749964"/>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8E0488-F342-4F4D-A48B-78F924267FF3}"/>
              </a:ext>
            </a:extLst>
          </p:cNvPr>
          <p:cNvSpPr>
            <a:spLocks noGrp="1"/>
          </p:cNvSpPr>
          <p:nvPr>
            <p:ph type="title"/>
          </p:nvPr>
        </p:nvSpPr>
        <p:spPr/>
        <p:txBody>
          <a:bodyPr/>
          <a:lstStyle/>
          <a:p>
            <a:r>
              <a:rPr lang="en-US" dirty="0"/>
              <a:t>Travel Channel Insights</a:t>
            </a:r>
          </a:p>
        </p:txBody>
      </p:sp>
      <p:pic>
        <p:nvPicPr>
          <p:cNvPr id="5" name="Content Placeholder 4">
            <a:extLst>
              <a:ext uri="{FF2B5EF4-FFF2-40B4-BE49-F238E27FC236}">
                <a16:creationId xmlns:a16="http://schemas.microsoft.com/office/drawing/2014/main" id="{B29A7B80-6D7A-6649-94C6-D158ECDC82E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87285" y="1411967"/>
            <a:ext cx="8251783" cy="4793774"/>
          </a:xfrm>
        </p:spPr>
      </p:pic>
    </p:spTree>
    <p:extLst>
      <p:ext uri="{BB962C8B-B14F-4D97-AF65-F5344CB8AC3E}">
        <p14:creationId xmlns:p14="http://schemas.microsoft.com/office/powerpoint/2010/main" val="168738451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E332DC-15DB-B242-BEEE-BE3CB223D19C}"/>
              </a:ext>
            </a:extLst>
          </p:cNvPr>
          <p:cNvSpPr>
            <a:spLocks noGrp="1"/>
          </p:cNvSpPr>
          <p:nvPr>
            <p:ph type="title"/>
          </p:nvPr>
        </p:nvSpPr>
        <p:spPr/>
        <p:txBody>
          <a:bodyPr/>
          <a:lstStyle/>
          <a:p>
            <a:r>
              <a:rPr lang="en-US" dirty="0"/>
              <a:t>Template Travel Channel</a:t>
            </a:r>
          </a:p>
        </p:txBody>
      </p:sp>
      <p:pic>
        <p:nvPicPr>
          <p:cNvPr id="5" name="Content Placeholder 4">
            <a:extLst>
              <a:ext uri="{FF2B5EF4-FFF2-40B4-BE49-F238E27FC236}">
                <a16:creationId xmlns:a16="http://schemas.microsoft.com/office/drawing/2014/main" id="{55F26E91-B673-9144-9ED9-1785B9CAAD53}"/>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513116" y="1226910"/>
            <a:ext cx="8295528" cy="5435002"/>
          </a:xfrm>
        </p:spPr>
      </p:pic>
      <p:pic>
        <p:nvPicPr>
          <p:cNvPr id="7" name="Picture 6">
            <a:extLst>
              <a:ext uri="{FF2B5EF4-FFF2-40B4-BE49-F238E27FC236}">
                <a16:creationId xmlns:a16="http://schemas.microsoft.com/office/drawing/2014/main" id="{BBC3D540-F3F0-2B4D-AAA1-035FBFC1E7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02559" y="365125"/>
            <a:ext cx="1545156" cy="1897742"/>
          </a:xfrm>
          <a:prstGeom prst="rect">
            <a:avLst/>
          </a:prstGeom>
        </p:spPr>
      </p:pic>
    </p:spTree>
    <p:extLst>
      <p:ext uri="{BB962C8B-B14F-4D97-AF65-F5344CB8AC3E}">
        <p14:creationId xmlns:p14="http://schemas.microsoft.com/office/powerpoint/2010/main" val="115249359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136AFF-C398-C64C-B698-404821EC0F28}"/>
              </a:ext>
            </a:extLst>
          </p:cNvPr>
          <p:cNvSpPr>
            <a:spLocks noGrp="1"/>
          </p:cNvSpPr>
          <p:nvPr>
            <p:ph type="title"/>
          </p:nvPr>
        </p:nvSpPr>
        <p:spPr/>
        <p:txBody>
          <a:bodyPr/>
          <a:lstStyle/>
          <a:p>
            <a:r>
              <a:rPr lang="en-US" dirty="0"/>
              <a:t>Travel within small groups</a:t>
            </a:r>
          </a:p>
        </p:txBody>
      </p:sp>
      <p:pic>
        <p:nvPicPr>
          <p:cNvPr id="5" name="Content Placeholder 4">
            <a:extLst>
              <a:ext uri="{FF2B5EF4-FFF2-40B4-BE49-F238E27FC236}">
                <a16:creationId xmlns:a16="http://schemas.microsoft.com/office/drawing/2014/main" id="{004E2CCD-0881-9240-BDCA-15E0A46BD52A}"/>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415144" y="1291419"/>
            <a:ext cx="8556170" cy="5284472"/>
          </a:xfrm>
        </p:spPr>
      </p:pic>
      <p:pic>
        <p:nvPicPr>
          <p:cNvPr id="7" name="Picture 6">
            <a:extLst>
              <a:ext uri="{FF2B5EF4-FFF2-40B4-BE49-F238E27FC236}">
                <a16:creationId xmlns:a16="http://schemas.microsoft.com/office/drawing/2014/main" id="{58B45DAE-82BA-CE4E-84D7-415CF79EA7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82503" y="282109"/>
            <a:ext cx="1471297" cy="1807029"/>
          </a:xfrm>
          <a:prstGeom prst="rect">
            <a:avLst/>
          </a:prstGeom>
        </p:spPr>
      </p:pic>
    </p:spTree>
    <p:extLst>
      <p:ext uri="{BB962C8B-B14F-4D97-AF65-F5344CB8AC3E}">
        <p14:creationId xmlns:p14="http://schemas.microsoft.com/office/powerpoint/2010/main" val="628216842"/>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88303F-A739-AA48-8AB8-0212306E87AE}"/>
              </a:ext>
            </a:extLst>
          </p:cNvPr>
          <p:cNvSpPr>
            <a:spLocks noGrp="1"/>
          </p:cNvSpPr>
          <p:nvPr>
            <p:ph type="title"/>
          </p:nvPr>
        </p:nvSpPr>
        <p:spPr/>
        <p:txBody>
          <a:bodyPr/>
          <a:lstStyle/>
          <a:p>
            <a:r>
              <a:rPr lang="en-US" dirty="0"/>
              <a:t>Travel within small groups</a:t>
            </a:r>
          </a:p>
        </p:txBody>
      </p:sp>
      <p:pic>
        <p:nvPicPr>
          <p:cNvPr id="5" name="Content Placeholder 4">
            <a:extLst>
              <a:ext uri="{FF2B5EF4-FFF2-40B4-BE49-F238E27FC236}">
                <a16:creationId xmlns:a16="http://schemas.microsoft.com/office/drawing/2014/main" id="{D3637EF5-559A-A348-8DDF-43C96873841E}"/>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665515" y="1338696"/>
            <a:ext cx="7647921" cy="5154179"/>
          </a:xfrm>
        </p:spPr>
      </p:pic>
      <p:pic>
        <p:nvPicPr>
          <p:cNvPr id="7" name="Picture 6">
            <a:extLst>
              <a:ext uri="{FF2B5EF4-FFF2-40B4-BE49-F238E27FC236}">
                <a16:creationId xmlns:a16="http://schemas.microsoft.com/office/drawing/2014/main" id="{1F359CA5-18A9-3745-904F-57C410BE18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03970" y="365125"/>
            <a:ext cx="1664607" cy="2044450"/>
          </a:xfrm>
          <a:prstGeom prst="rect">
            <a:avLst/>
          </a:prstGeom>
        </p:spPr>
      </p:pic>
    </p:spTree>
    <p:extLst>
      <p:ext uri="{BB962C8B-B14F-4D97-AF65-F5344CB8AC3E}">
        <p14:creationId xmlns:p14="http://schemas.microsoft.com/office/powerpoint/2010/main" val="27994624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69AC8C-6A7E-45FA-9562-D9DE6754CBAD}"/>
              </a:ext>
            </a:extLst>
          </p:cNvPr>
          <p:cNvSpPr>
            <a:spLocks noGrp="1"/>
          </p:cNvSpPr>
          <p:nvPr>
            <p:ph type="title"/>
          </p:nvPr>
        </p:nvSpPr>
        <p:spPr/>
        <p:txBody>
          <a:bodyPr/>
          <a:lstStyle/>
          <a:p>
            <a:r>
              <a:rPr lang="en-US" dirty="0"/>
              <a:t>Connection between nodes and edges:</a:t>
            </a:r>
          </a:p>
        </p:txBody>
      </p:sp>
      <p:pic>
        <p:nvPicPr>
          <p:cNvPr id="5" name="Content Placeholder 4">
            <a:extLst>
              <a:ext uri="{FF2B5EF4-FFF2-40B4-BE49-F238E27FC236}">
                <a16:creationId xmlns:a16="http://schemas.microsoft.com/office/drawing/2014/main" id="{6FFFA01F-1B89-40AC-8FBE-1D847B9809E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14287" y="1356806"/>
            <a:ext cx="8163426" cy="5136069"/>
          </a:xfrm>
        </p:spPr>
      </p:pic>
    </p:spTree>
    <p:extLst>
      <p:ext uri="{BB962C8B-B14F-4D97-AF65-F5344CB8AC3E}">
        <p14:creationId xmlns:p14="http://schemas.microsoft.com/office/powerpoint/2010/main" val="2452767946"/>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A27A2B-B4AD-7842-8C68-1D2314602701}"/>
              </a:ext>
            </a:extLst>
          </p:cNvPr>
          <p:cNvSpPr>
            <a:spLocks noGrp="1"/>
          </p:cNvSpPr>
          <p:nvPr>
            <p:ph type="title"/>
          </p:nvPr>
        </p:nvSpPr>
        <p:spPr/>
        <p:txBody>
          <a:bodyPr/>
          <a:lstStyle/>
          <a:p>
            <a:r>
              <a:rPr lang="en-US" dirty="0"/>
              <a:t>Graph1 Travel Channel</a:t>
            </a:r>
          </a:p>
        </p:txBody>
      </p:sp>
      <p:pic>
        <p:nvPicPr>
          <p:cNvPr id="5" name="Content Placeholder 4">
            <a:extLst>
              <a:ext uri="{FF2B5EF4-FFF2-40B4-BE49-F238E27FC236}">
                <a16:creationId xmlns:a16="http://schemas.microsoft.com/office/drawing/2014/main" id="{CD3B058B-52FB-9C4E-B471-403818360EB2}"/>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632856" y="1335767"/>
            <a:ext cx="7707085" cy="5251790"/>
          </a:xfrm>
        </p:spPr>
      </p:pic>
    </p:spTree>
    <p:extLst>
      <p:ext uri="{BB962C8B-B14F-4D97-AF65-F5344CB8AC3E}">
        <p14:creationId xmlns:p14="http://schemas.microsoft.com/office/powerpoint/2010/main" val="357560957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6FC290-F78E-D945-A221-1E0F9A620E0A}"/>
              </a:ext>
            </a:extLst>
          </p:cNvPr>
          <p:cNvSpPr>
            <a:spLocks noGrp="1"/>
          </p:cNvSpPr>
          <p:nvPr>
            <p:ph type="title"/>
          </p:nvPr>
        </p:nvSpPr>
        <p:spPr/>
        <p:txBody>
          <a:bodyPr/>
          <a:lstStyle/>
          <a:p>
            <a:r>
              <a:rPr lang="en-US" dirty="0"/>
              <a:t>Graph1 Travel Channel</a:t>
            </a:r>
          </a:p>
        </p:txBody>
      </p:sp>
      <p:pic>
        <p:nvPicPr>
          <p:cNvPr id="5" name="Content Placeholder 4">
            <a:extLst>
              <a:ext uri="{FF2B5EF4-FFF2-40B4-BE49-F238E27FC236}">
                <a16:creationId xmlns:a16="http://schemas.microsoft.com/office/drawing/2014/main" id="{4DAFAE28-BC06-454B-91D0-FF6F5C7A2ABD}"/>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023257" y="1324882"/>
            <a:ext cx="8417838" cy="5252790"/>
          </a:xfrm>
        </p:spPr>
      </p:pic>
      <p:pic>
        <p:nvPicPr>
          <p:cNvPr id="7" name="Picture 6">
            <a:extLst>
              <a:ext uri="{FF2B5EF4-FFF2-40B4-BE49-F238E27FC236}">
                <a16:creationId xmlns:a16="http://schemas.microsoft.com/office/drawing/2014/main" id="{5E0AE94C-F72F-864F-9E5C-CD042EA94A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69763" y="365125"/>
            <a:ext cx="1484037" cy="1822676"/>
          </a:xfrm>
          <a:prstGeom prst="rect">
            <a:avLst/>
          </a:prstGeom>
        </p:spPr>
      </p:pic>
    </p:spTree>
    <p:extLst>
      <p:ext uri="{BB962C8B-B14F-4D97-AF65-F5344CB8AC3E}">
        <p14:creationId xmlns:p14="http://schemas.microsoft.com/office/powerpoint/2010/main" val="2051821250"/>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9B9BD3-D148-3446-AB36-9A9B16DAB4BA}"/>
              </a:ext>
            </a:extLst>
          </p:cNvPr>
          <p:cNvSpPr>
            <a:spLocks noGrp="1"/>
          </p:cNvSpPr>
          <p:nvPr>
            <p:ph type="title"/>
          </p:nvPr>
        </p:nvSpPr>
        <p:spPr/>
        <p:txBody>
          <a:bodyPr/>
          <a:lstStyle/>
          <a:p>
            <a:r>
              <a:rPr lang="en-US" dirty="0"/>
              <a:t>Graph2 Travel Channel</a:t>
            </a:r>
          </a:p>
        </p:txBody>
      </p:sp>
      <p:pic>
        <p:nvPicPr>
          <p:cNvPr id="5" name="Content Placeholder 4">
            <a:extLst>
              <a:ext uri="{FF2B5EF4-FFF2-40B4-BE49-F238E27FC236}">
                <a16:creationId xmlns:a16="http://schemas.microsoft.com/office/drawing/2014/main" id="{9E7F97D3-EA95-C344-905C-5CF588007016}"/>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436915" y="1279388"/>
            <a:ext cx="8137542" cy="5578612"/>
          </a:xfrm>
        </p:spPr>
      </p:pic>
    </p:spTree>
    <p:extLst>
      <p:ext uri="{BB962C8B-B14F-4D97-AF65-F5344CB8AC3E}">
        <p14:creationId xmlns:p14="http://schemas.microsoft.com/office/powerpoint/2010/main" val="1898181692"/>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B7AFA6-A741-D843-9A2D-6ACEC2486F1B}"/>
              </a:ext>
            </a:extLst>
          </p:cNvPr>
          <p:cNvSpPr>
            <a:spLocks noGrp="1"/>
          </p:cNvSpPr>
          <p:nvPr>
            <p:ph type="title"/>
          </p:nvPr>
        </p:nvSpPr>
        <p:spPr/>
        <p:txBody>
          <a:bodyPr/>
          <a:lstStyle/>
          <a:p>
            <a:r>
              <a:rPr lang="en-US" dirty="0"/>
              <a:t>Graph2 Travel Channel</a:t>
            </a:r>
          </a:p>
        </p:txBody>
      </p:sp>
      <p:pic>
        <p:nvPicPr>
          <p:cNvPr id="5" name="Content Placeholder 4">
            <a:extLst>
              <a:ext uri="{FF2B5EF4-FFF2-40B4-BE49-F238E27FC236}">
                <a16:creationId xmlns:a16="http://schemas.microsoft.com/office/drawing/2014/main" id="{E473D38C-B3C6-5B44-8281-74CF5300ED6D}"/>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38200" y="1864421"/>
            <a:ext cx="8179138" cy="4993579"/>
          </a:xfrm>
        </p:spPr>
      </p:pic>
      <p:sp>
        <p:nvSpPr>
          <p:cNvPr id="6" name="TextBox 5">
            <a:extLst>
              <a:ext uri="{FF2B5EF4-FFF2-40B4-BE49-F238E27FC236}">
                <a16:creationId xmlns:a16="http://schemas.microsoft.com/office/drawing/2014/main" id="{759BADA2-E124-714A-97BB-7286E0C440D1}"/>
              </a:ext>
            </a:extLst>
          </p:cNvPr>
          <p:cNvSpPr txBox="1"/>
          <p:nvPr/>
        </p:nvSpPr>
        <p:spPr>
          <a:xfrm>
            <a:off x="838200" y="1408223"/>
            <a:ext cx="7282543" cy="369332"/>
          </a:xfrm>
          <a:prstGeom prst="rect">
            <a:avLst/>
          </a:prstGeom>
          <a:noFill/>
        </p:spPr>
        <p:txBody>
          <a:bodyPr wrap="square" rtlCol="0">
            <a:spAutoFit/>
          </a:bodyPr>
          <a:lstStyle/>
          <a:p>
            <a:pPr marL="285750" indent="-285750">
              <a:buFont typeface="Arial" panose="020B0604020202020204" pitchFamily="34" charset="0"/>
              <a:buChar char="•"/>
            </a:pPr>
            <a:r>
              <a:rPr lang="en-US" dirty="0"/>
              <a:t>Compare from the Source (Person ID), Graph2 is a subset of Graph1</a:t>
            </a:r>
          </a:p>
        </p:txBody>
      </p:sp>
    </p:spTree>
    <p:extLst>
      <p:ext uri="{BB962C8B-B14F-4D97-AF65-F5344CB8AC3E}">
        <p14:creationId xmlns:p14="http://schemas.microsoft.com/office/powerpoint/2010/main" val="500493132"/>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FCE8C6-CFC2-8F4E-93A9-F11ED721FC76}"/>
              </a:ext>
            </a:extLst>
          </p:cNvPr>
          <p:cNvSpPr>
            <a:spLocks noGrp="1"/>
          </p:cNvSpPr>
          <p:nvPr>
            <p:ph type="title"/>
          </p:nvPr>
        </p:nvSpPr>
        <p:spPr/>
        <p:txBody>
          <a:bodyPr/>
          <a:lstStyle/>
          <a:p>
            <a:r>
              <a:rPr lang="en-US" dirty="0"/>
              <a:t>Graph3 Travel Channel</a:t>
            </a:r>
          </a:p>
        </p:txBody>
      </p:sp>
      <p:pic>
        <p:nvPicPr>
          <p:cNvPr id="5" name="Content Placeholder 4">
            <a:extLst>
              <a:ext uri="{FF2B5EF4-FFF2-40B4-BE49-F238E27FC236}">
                <a16:creationId xmlns:a16="http://schemas.microsoft.com/office/drawing/2014/main" id="{BF6CDA4B-B899-DB46-B2C9-6E494F61591F}"/>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164771" y="1417092"/>
            <a:ext cx="7924800" cy="5440908"/>
          </a:xfrm>
        </p:spPr>
      </p:pic>
    </p:spTree>
    <p:extLst>
      <p:ext uri="{BB962C8B-B14F-4D97-AF65-F5344CB8AC3E}">
        <p14:creationId xmlns:p14="http://schemas.microsoft.com/office/powerpoint/2010/main" val="187263996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0D6BB-B4D9-4045-A252-253D35BAF041}"/>
              </a:ext>
            </a:extLst>
          </p:cNvPr>
          <p:cNvSpPr>
            <a:spLocks noGrp="1"/>
          </p:cNvSpPr>
          <p:nvPr>
            <p:ph type="title"/>
          </p:nvPr>
        </p:nvSpPr>
        <p:spPr/>
        <p:txBody>
          <a:bodyPr/>
          <a:lstStyle/>
          <a:p>
            <a:r>
              <a:rPr lang="en-US" dirty="0"/>
              <a:t>Graph3 Travel Channel</a:t>
            </a:r>
          </a:p>
        </p:txBody>
      </p:sp>
      <p:pic>
        <p:nvPicPr>
          <p:cNvPr id="5" name="Content Placeholder 4">
            <a:extLst>
              <a:ext uri="{FF2B5EF4-FFF2-40B4-BE49-F238E27FC236}">
                <a16:creationId xmlns:a16="http://schemas.microsoft.com/office/drawing/2014/main" id="{D3516383-F940-DF47-92E8-78C1AB1BFF60}"/>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751114" y="1246870"/>
            <a:ext cx="8207759" cy="5396301"/>
          </a:xfrm>
        </p:spPr>
      </p:pic>
    </p:spTree>
    <p:extLst>
      <p:ext uri="{BB962C8B-B14F-4D97-AF65-F5344CB8AC3E}">
        <p14:creationId xmlns:p14="http://schemas.microsoft.com/office/powerpoint/2010/main" val="418783314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6ED387-C591-5B4E-929F-A2584053B0EA}"/>
              </a:ext>
            </a:extLst>
          </p:cNvPr>
          <p:cNvSpPr>
            <a:spLocks noGrp="1"/>
          </p:cNvSpPr>
          <p:nvPr>
            <p:ph type="title"/>
          </p:nvPr>
        </p:nvSpPr>
        <p:spPr/>
        <p:txBody>
          <a:bodyPr/>
          <a:lstStyle/>
          <a:p>
            <a:r>
              <a:rPr lang="en-US" dirty="0"/>
              <a:t>Graph4 Travel Channel</a:t>
            </a:r>
          </a:p>
        </p:txBody>
      </p:sp>
      <p:pic>
        <p:nvPicPr>
          <p:cNvPr id="5" name="Content Placeholder 4">
            <a:extLst>
              <a:ext uri="{FF2B5EF4-FFF2-40B4-BE49-F238E27FC236}">
                <a16:creationId xmlns:a16="http://schemas.microsoft.com/office/drawing/2014/main" id="{C7C1F33B-B3A4-434B-B8C5-A5D1C80A0917}"/>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589314" y="1368424"/>
            <a:ext cx="7565571" cy="5407137"/>
          </a:xfrm>
        </p:spPr>
      </p:pic>
    </p:spTree>
    <p:extLst>
      <p:ext uri="{BB962C8B-B14F-4D97-AF65-F5344CB8AC3E}">
        <p14:creationId xmlns:p14="http://schemas.microsoft.com/office/powerpoint/2010/main" val="86490312"/>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001471-375C-104F-B1A3-C9A15E7E1AF7}"/>
              </a:ext>
            </a:extLst>
          </p:cNvPr>
          <p:cNvSpPr>
            <a:spLocks noGrp="1"/>
          </p:cNvSpPr>
          <p:nvPr>
            <p:ph type="title"/>
          </p:nvPr>
        </p:nvSpPr>
        <p:spPr/>
        <p:txBody>
          <a:bodyPr/>
          <a:lstStyle/>
          <a:p>
            <a:r>
              <a:rPr lang="en-US" dirty="0"/>
              <a:t>Graph5 Travel Channel</a:t>
            </a:r>
          </a:p>
        </p:txBody>
      </p:sp>
      <p:pic>
        <p:nvPicPr>
          <p:cNvPr id="5" name="Content Placeholder 4">
            <a:extLst>
              <a:ext uri="{FF2B5EF4-FFF2-40B4-BE49-F238E27FC236}">
                <a16:creationId xmlns:a16="http://schemas.microsoft.com/office/drawing/2014/main" id="{BFE25185-1670-B94E-960F-2A4B766C41FD}"/>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698172" y="1355352"/>
            <a:ext cx="7739741" cy="5502648"/>
          </a:xfrm>
        </p:spPr>
      </p:pic>
    </p:spTree>
    <p:extLst>
      <p:ext uri="{BB962C8B-B14F-4D97-AF65-F5344CB8AC3E}">
        <p14:creationId xmlns:p14="http://schemas.microsoft.com/office/powerpoint/2010/main" val="1042134752"/>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r>
              <a:rPr lang="en-US" dirty="0"/>
              <a:t>Q1. Part(b)</a:t>
            </a:r>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r>
              <a:rPr lang="en-US" dirty="0"/>
              <a:t>Wasserstein Distance was not sufficient for the Channels last time</a:t>
            </a:r>
          </a:p>
          <a:p>
            <a:r>
              <a:rPr lang="en-US" dirty="0"/>
              <a:t>Hence, Channels were further delved into</a:t>
            </a:r>
          </a:p>
          <a:p>
            <a:r>
              <a:rPr lang="en-US" dirty="0"/>
              <a:t>There were some interesting results from this analysis!</a:t>
            </a:r>
          </a:p>
          <a:p>
            <a:pPr lvl="1"/>
            <a:r>
              <a:rPr lang="en-US" dirty="0"/>
              <a:t>Travel</a:t>
            </a:r>
          </a:p>
          <a:p>
            <a:pPr lvl="1"/>
            <a:r>
              <a:rPr lang="en-US" dirty="0"/>
              <a:t>Procurement</a:t>
            </a:r>
          </a:p>
          <a:p>
            <a:pPr lvl="1"/>
            <a:r>
              <a:rPr lang="en-US"/>
              <a:t>Communication</a:t>
            </a:r>
          </a:p>
        </p:txBody>
      </p:sp>
    </p:spTree>
    <p:extLst>
      <p:ext uri="{BB962C8B-B14F-4D97-AF65-F5344CB8AC3E}">
        <p14:creationId xmlns:p14="http://schemas.microsoft.com/office/powerpoint/2010/main" val="1325139262"/>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r>
              <a:rPr lang="en-US" dirty="0"/>
              <a:t>Travel Channel:</a:t>
            </a:r>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r>
              <a:rPr lang="en-US" dirty="0"/>
              <a:t>Approach:</a:t>
            </a:r>
          </a:p>
          <a:p>
            <a:pPr lvl="1"/>
            <a:r>
              <a:rPr lang="en-US" dirty="0"/>
              <a:t>The Frequencies for each of the attributes (Target, Weight, Time, </a:t>
            </a:r>
            <a:r>
              <a:rPr lang="en-US" dirty="0" err="1"/>
              <a:t>SourceLoc</a:t>
            </a:r>
            <a:r>
              <a:rPr lang="en-US" dirty="0"/>
              <a:t>) were calculated</a:t>
            </a:r>
          </a:p>
          <a:p>
            <a:pPr lvl="1"/>
            <a:r>
              <a:rPr lang="en-US" dirty="0"/>
              <a:t>The attributes with the highest frequencies were extracted</a:t>
            </a:r>
          </a:p>
        </p:txBody>
      </p:sp>
      <p:pic>
        <p:nvPicPr>
          <p:cNvPr id="4" name="Picture 3"/>
          <p:cNvPicPr>
            <a:picLocks noChangeAspect="1"/>
          </p:cNvPicPr>
          <p:nvPr/>
        </p:nvPicPr>
        <p:blipFill>
          <a:blip r:embed="rId2"/>
          <a:stretch>
            <a:fillRect/>
          </a:stretch>
        </p:blipFill>
        <p:spPr>
          <a:xfrm>
            <a:off x="5668754" y="3907766"/>
            <a:ext cx="4726779" cy="2370201"/>
          </a:xfrm>
          <a:prstGeom prst="rect">
            <a:avLst/>
          </a:prstGeom>
        </p:spPr>
      </p:pic>
      <p:pic>
        <p:nvPicPr>
          <p:cNvPr id="6" name="Picture 5"/>
          <p:cNvPicPr>
            <a:picLocks noChangeAspect="1"/>
          </p:cNvPicPr>
          <p:nvPr/>
        </p:nvPicPr>
        <p:blipFill>
          <a:blip r:embed="rId3"/>
          <a:stretch>
            <a:fillRect/>
          </a:stretch>
        </p:blipFill>
        <p:spPr>
          <a:xfrm>
            <a:off x="1205386" y="3907766"/>
            <a:ext cx="4011109" cy="2370201"/>
          </a:xfrm>
          <a:prstGeom prst="rect">
            <a:avLst/>
          </a:prstGeom>
        </p:spPr>
      </p:pic>
    </p:spTree>
    <p:extLst>
      <p:ext uri="{BB962C8B-B14F-4D97-AF65-F5344CB8AC3E}">
        <p14:creationId xmlns:p14="http://schemas.microsoft.com/office/powerpoint/2010/main" val="42088025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289F7-7C1E-46F6-850C-5C4A3205E905}"/>
              </a:ext>
            </a:extLst>
          </p:cNvPr>
          <p:cNvSpPr>
            <a:spLocks noGrp="1"/>
          </p:cNvSpPr>
          <p:nvPr>
            <p:ph type="title"/>
          </p:nvPr>
        </p:nvSpPr>
        <p:spPr/>
        <p:txBody>
          <a:bodyPr/>
          <a:lstStyle/>
          <a:p>
            <a:r>
              <a:rPr lang="en-US" dirty="0"/>
              <a:t>Exploring the data (Template)</a:t>
            </a:r>
          </a:p>
        </p:txBody>
      </p:sp>
      <p:sp>
        <p:nvSpPr>
          <p:cNvPr id="3" name="Content Placeholder 2">
            <a:extLst>
              <a:ext uri="{FF2B5EF4-FFF2-40B4-BE49-F238E27FC236}">
                <a16:creationId xmlns:a16="http://schemas.microsoft.com/office/drawing/2014/main" id="{5BA735FA-D620-4677-B3F9-84CA7053B1E9}"/>
              </a:ext>
            </a:extLst>
          </p:cNvPr>
          <p:cNvSpPr>
            <a:spLocks noGrp="1"/>
          </p:cNvSpPr>
          <p:nvPr>
            <p:ph idx="1"/>
          </p:nvPr>
        </p:nvSpPr>
        <p:spPr/>
        <p:txBody>
          <a:bodyPr>
            <a:normAutofit/>
          </a:bodyPr>
          <a:lstStyle/>
          <a:p>
            <a:r>
              <a:rPr lang="en-US" dirty="0"/>
              <a:t>Edge list graph with the same format as the large graph data (.csv)</a:t>
            </a:r>
          </a:p>
          <a:p>
            <a:r>
              <a:rPr lang="en-US" dirty="0"/>
              <a:t>Was built by CGCS to represent suspicious activity associated with the hack </a:t>
            </a:r>
          </a:p>
          <a:p>
            <a:r>
              <a:rPr lang="en-US" dirty="0"/>
              <a:t>It is a reference pattern for looking for the suspicious activities</a:t>
            </a:r>
          </a:p>
          <a:p>
            <a:r>
              <a:rPr lang="en-US" dirty="0"/>
              <a:t>Details:</a:t>
            </a:r>
          </a:p>
          <a:p>
            <a:pPr lvl="1"/>
            <a:r>
              <a:rPr lang="en-US" dirty="0"/>
              <a:t>File name: CGCS-Template.csv</a:t>
            </a:r>
          </a:p>
          <a:p>
            <a:pPr lvl="1"/>
            <a:r>
              <a:rPr lang="en-US" dirty="0"/>
              <a:t>1325 rows</a:t>
            </a:r>
          </a:p>
          <a:p>
            <a:pPr lvl="1"/>
            <a:r>
              <a:rPr lang="en-US" dirty="0"/>
              <a:t>301 have location data, none have longitude and latitude</a:t>
            </a:r>
          </a:p>
          <a:p>
            <a:pPr lvl="1"/>
            <a:r>
              <a:rPr lang="en-US" dirty="0"/>
              <a:t>The co-authorship channel is replaced by -99 </a:t>
            </a:r>
            <a:br>
              <a:rPr lang="en-US" dirty="0"/>
            </a:br>
            <a:endParaRPr lang="en-US" dirty="0"/>
          </a:p>
          <a:p>
            <a:endParaRPr lang="en-US" dirty="0"/>
          </a:p>
        </p:txBody>
      </p:sp>
    </p:spTree>
    <p:extLst>
      <p:ext uri="{BB962C8B-B14F-4D97-AF65-F5344CB8AC3E}">
        <p14:creationId xmlns:p14="http://schemas.microsoft.com/office/powerpoint/2010/main" val="315209631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r>
              <a:rPr lang="en-US" dirty="0"/>
              <a:t>Travel Channel:</a:t>
            </a:r>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r>
              <a:rPr lang="en-US" dirty="0"/>
              <a:t>Insights:</a:t>
            </a:r>
          </a:p>
          <a:p>
            <a:pPr lvl="1"/>
            <a:r>
              <a:rPr lang="en-US" dirty="0"/>
              <a:t>Based on the top three most visited Targets the following were observed:</a:t>
            </a:r>
          </a:p>
          <a:p>
            <a:pPr lvl="2"/>
            <a:r>
              <a:rPr lang="en-US" dirty="0"/>
              <a:t>For the Template, Graph1 and Graph2, the Source nodes were seen to form clusters based on the Source Location and the Time that they were travelling</a:t>
            </a:r>
          </a:p>
          <a:p>
            <a:pPr lvl="2"/>
            <a:r>
              <a:rPr lang="en-US" dirty="0"/>
              <a:t>This might mean that they might have been travelling in groups.</a:t>
            </a:r>
          </a:p>
          <a:p>
            <a:pPr lvl="2"/>
            <a:endParaRPr lang="en-US" dirty="0"/>
          </a:p>
          <a:p>
            <a:pPr marL="914400" lvl="2" indent="0">
              <a:buNone/>
            </a:pPr>
            <a:endParaRPr lang="en-US" dirty="0"/>
          </a:p>
        </p:txBody>
      </p:sp>
      <p:pic>
        <p:nvPicPr>
          <p:cNvPr id="4" name="Picture 3"/>
          <p:cNvPicPr>
            <a:picLocks noChangeAspect="1"/>
          </p:cNvPicPr>
          <p:nvPr/>
        </p:nvPicPr>
        <p:blipFill>
          <a:blip r:embed="rId2"/>
          <a:stretch>
            <a:fillRect/>
          </a:stretch>
        </p:blipFill>
        <p:spPr>
          <a:xfrm>
            <a:off x="1955292" y="3780740"/>
            <a:ext cx="7857776" cy="2531159"/>
          </a:xfrm>
          <a:prstGeom prst="rect">
            <a:avLst/>
          </a:prstGeom>
        </p:spPr>
      </p:pic>
    </p:spTree>
    <p:extLst>
      <p:ext uri="{BB962C8B-B14F-4D97-AF65-F5344CB8AC3E}">
        <p14:creationId xmlns:p14="http://schemas.microsoft.com/office/powerpoint/2010/main" val="4269515618"/>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r>
              <a:rPr lang="en-US" dirty="0"/>
              <a:t>Travel Channel:</a:t>
            </a:r>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r>
              <a:rPr lang="en-US" dirty="0"/>
              <a:t>Insights:</a:t>
            </a:r>
          </a:p>
          <a:p>
            <a:pPr lvl="1"/>
            <a:r>
              <a:rPr lang="en-US" dirty="0"/>
              <a:t>Based on the top three most visited Targets the following were observed:</a:t>
            </a:r>
          </a:p>
          <a:p>
            <a:pPr lvl="2"/>
            <a:r>
              <a:rPr lang="en-US" dirty="0"/>
              <a:t>For the Graph4 and Graph5, there were no such patterns or clusters seen for any of the Target values.</a:t>
            </a:r>
          </a:p>
          <a:p>
            <a:pPr marL="914400" lvl="2" indent="0">
              <a:buNone/>
            </a:pPr>
            <a:endParaRPr lang="en-US" dirty="0"/>
          </a:p>
          <a:p>
            <a:pPr lvl="2"/>
            <a:endParaRPr lang="en-US" dirty="0"/>
          </a:p>
          <a:p>
            <a:pPr marL="914400" lvl="2" indent="0">
              <a:buNone/>
            </a:pPr>
            <a:endParaRPr lang="en-US" dirty="0"/>
          </a:p>
        </p:txBody>
      </p:sp>
      <p:pic>
        <p:nvPicPr>
          <p:cNvPr id="5" name="Picture 4"/>
          <p:cNvPicPr>
            <a:picLocks noChangeAspect="1"/>
          </p:cNvPicPr>
          <p:nvPr/>
        </p:nvPicPr>
        <p:blipFill>
          <a:blip r:embed="rId2"/>
          <a:stretch>
            <a:fillRect/>
          </a:stretch>
        </p:blipFill>
        <p:spPr>
          <a:xfrm>
            <a:off x="1442429" y="3750051"/>
            <a:ext cx="8638781" cy="2133164"/>
          </a:xfrm>
          <a:prstGeom prst="rect">
            <a:avLst/>
          </a:prstGeom>
        </p:spPr>
      </p:pic>
    </p:spTree>
    <p:extLst>
      <p:ext uri="{BB962C8B-B14F-4D97-AF65-F5344CB8AC3E}">
        <p14:creationId xmlns:p14="http://schemas.microsoft.com/office/powerpoint/2010/main" val="1553366876"/>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r>
              <a:rPr lang="en-US" dirty="0"/>
              <a:t>Travel Channel:</a:t>
            </a:r>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r>
              <a:rPr lang="en-US" dirty="0"/>
              <a:t>Insights:</a:t>
            </a:r>
          </a:p>
          <a:p>
            <a:pPr lvl="1"/>
            <a:endParaRPr lang="en-US" dirty="0"/>
          </a:p>
          <a:p>
            <a:pPr lvl="1"/>
            <a:r>
              <a:rPr lang="en-US" dirty="0"/>
              <a:t>Based on the top three most visited Targets the following were observed:</a:t>
            </a:r>
          </a:p>
          <a:p>
            <a:pPr lvl="2"/>
            <a:endParaRPr lang="en-US" dirty="0"/>
          </a:p>
          <a:p>
            <a:pPr lvl="2"/>
            <a:r>
              <a:rPr lang="en-US" dirty="0"/>
              <a:t>There were also some nodes which are common between the Travel and Communication Channel and the overall pattern for these nodes are similar for the Template, Graph1 and Graph2.</a:t>
            </a:r>
          </a:p>
          <a:p>
            <a:pPr marL="914400" lvl="2" indent="0">
              <a:buNone/>
            </a:pPr>
            <a:endParaRPr lang="en-US" dirty="0"/>
          </a:p>
          <a:p>
            <a:pPr lvl="2"/>
            <a:endParaRPr lang="en-US" dirty="0"/>
          </a:p>
          <a:p>
            <a:pPr marL="914400" lvl="2" indent="0">
              <a:buNone/>
            </a:pPr>
            <a:endParaRPr lang="en-US" dirty="0"/>
          </a:p>
        </p:txBody>
      </p:sp>
    </p:spTree>
    <p:extLst>
      <p:ext uri="{BB962C8B-B14F-4D97-AF65-F5344CB8AC3E}">
        <p14:creationId xmlns:p14="http://schemas.microsoft.com/office/powerpoint/2010/main" val="316014315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r>
              <a:rPr lang="en-US" dirty="0"/>
              <a:t>Travel Channel:</a:t>
            </a:r>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14" name="Picture 13"/>
          <p:cNvPicPr>
            <a:picLocks noChangeAspect="1"/>
          </p:cNvPicPr>
          <p:nvPr/>
        </p:nvPicPr>
        <p:blipFill>
          <a:blip r:embed="rId2"/>
          <a:stretch>
            <a:fillRect/>
          </a:stretch>
        </p:blipFill>
        <p:spPr>
          <a:xfrm>
            <a:off x="6096000" y="2452743"/>
            <a:ext cx="4925992" cy="3160330"/>
          </a:xfrm>
          <a:prstGeom prst="rect">
            <a:avLst/>
          </a:prstGeom>
        </p:spPr>
      </p:pic>
      <p:pic>
        <p:nvPicPr>
          <p:cNvPr id="15" name="Picture 14"/>
          <p:cNvPicPr>
            <a:picLocks noChangeAspect="1"/>
          </p:cNvPicPr>
          <p:nvPr/>
        </p:nvPicPr>
        <p:blipFill>
          <a:blip r:embed="rId3"/>
          <a:stretch>
            <a:fillRect/>
          </a:stretch>
        </p:blipFill>
        <p:spPr>
          <a:xfrm>
            <a:off x="838200" y="2452743"/>
            <a:ext cx="5029418" cy="3160330"/>
          </a:xfrm>
          <a:prstGeom prst="rect">
            <a:avLst/>
          </a:prstGeom>
        </p:spPr>
      </p:pic>
    </p:spTree>
    <p:extLst>
      <p:ext uri="{BB962C8B-B14F-4D97-AF65-F5344CB8AC3E}">
        <p14:creationId xmlns:p14="http://schemas.microsoft.com/office/powerpoint/2010/main" val="2925347659"/>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r>
              <a:rPr lang="en-US" dirty="0"/>
              <a:t>Travel Channel:</a:t>
            </a:r>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8" name="Picture 7"/>
          <p:cNvPicPr>
            <a:picLocks noChangeAspect="1"/>
          </p:cNvPicPr>
          <p:nvPr/>
        </p:nvPicPr>
        <p:blipFill>
          <a:blip r:embed="rId2"/>
          <a:stretch>
            <a:fillRect/>
          </a:stretch>
        </p:blipFill>
        <p:spPr>
          <a:xfrm>
            <a:off x="6096000" y="2452743"/>
            <a:ext cx="4925992" cy="3160330"/>
          </a:xfrm>
          <a:prstGeom prst="rect">
            <a:avLst/>
          </a:prstGeom>
        </p:spPr>
      </p:pic>
      <p:pic>
        <p:nvPicPr>
          <p:cNvPr id="4" name="Picture 3"/>
          <p:cNvPicPr>
            <a:picLocks noChangeAspect="1"/>
          </p:cNvPicPr>
          <p:nvPr/>
        </p:nvPicPr>
        <p:blipFill>
          <a:blip r:embed="rId3"/>
          <a:stretch>
            <a:fillRect/>
          </a:stretch>
        </p:blipFill>
        <p:spPr>
          <a:xfrm>
            <a:off x="624366" y="2452743"/>
            <a:ext cx="5471634" cy="3398815"/>
          </a:xfrm>
          <a:prstGeom prst="rect">
            <a:avLst/>
          </a:prstGeom>
        </p:spPr>
      </p:pic>
    </p:spTree>
    <p:extLst>
      <p:ext uri="{BB962C8B-B14F-4D97-AF65-F5344CB8AC3E}">
        <p14:creationId xmlns:p14="http://schemas.microsoft.com/office/powerpoint/2010/main" val="1236479442"/>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r>
              <a:rPr lang="en-US" dirty="0"/>
              <a:t>Travel Channel:</a:t>
            </a:r>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8" name="Picture 7"/>
          <p:cNvPicPr>
            <a:picLocks noChangeAspect="1"/>
          </p:cNvPicPr>
          <p:nvPr/>
        </p:nvPicPr>
        <p:blipFill>
          <a:blip r:embed="rId2"/>
          <a:stretch>
            <a:fillRect/>
          </a:stretch>
        </p:blipFill>
        <p:spPr>
          <a:xfrm>
            <a:off x="6300121" y="2452743"/>
            <a:ext cx="4925992" cy="3160330"/>
          </a:xfrm>
          <a:prstGeom prst="rect">
            <a:avLst/>
          </a:prstGeom>
        </p:spPr>
      </p:pic>
      <p:pic>
        <p:nvPicPr>
          <p:cNvPr id="5" name="Picture 4"/>
          <p:cNvPicPr>
            <a:picLocks noChangeAspect="1"/>
          </p:cNvPicPr>
          <p:nvPr/>
        </p:nvPicPr>
        <p:blipFill>
          <a:blip r:embed="rId3"/>
          <a:stretch>
            <a:fillRect/>
          </a:stretch>
        </p:blipFill>
        <p:spPr>
          <a:xfrm>
            <a:off x="761766" y="2452743"/>
            <a:ext cx="5410669" cy="3398815"/>
          </a:xfrm>
          <a:prstGeom prst="rect">
            <a:avLst/>
          </a:prstGeom>
        </p:spPr>
      </p:pic>
    </p:spTree>
    <p:extLst>
      <p:ext uri="{BB962C8B-B14F-4D97-AF65-F5344CB8AC3E}">
        <p14:creationId xmlns:p14="http://schemas.microsoft.com/office/powerpoint/2010/main" val="87524615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r>
              <a:rPr lang="en-US" dirty="0"/>
              <a:t>Travel Channel:</a:t>
            </a:r>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8" name="Picture 7"/>
          <p:cNvPicPr>
            <a:picLocks noChangeAspect="1"/>
          </p:cNvPicPr>
          <p:nvPr/>
        </p:nvPicPr>
        <p:blipFill>
          <a:blip r:embed="rId2"/>
          <a:stretch>
            <a:fillRect/>
          </a:stretch>
        </p:blipFill>
        <p:spPr>
          <a:xfrm>
            <a:off x="6300121" y="2452743"/>
            <a:ext cx="4925992" cy="3160330"/>
          </a:xfrm>
          <a:prstGeom prst="rect">
            <a:avLst/>
          </a:prstGeom>
        </p:spPr>
      </p:pic>
      <p:pic>
        <p:nvPicPr>
          <p:cNvPr id="4" name="Picture 3"/>
          <p:cNvPicPr>
            <a:picLocks noChangeAspect="1"/>
          </p:cNvPicPr>
          <p:nvPr/>
        </p:nvPicPr>
        <p:blipFill>
          <a:blip r:embed="rId3"/>
          <a:stretch>
            <a:fillRect/>
          </a:stretch>
        </p:blipFill>
        <p:spPr>
          <a:xfrm>
            <a:off x="906558" y="2452743"/>
            <a:ext cx="5265876" cy="3383573"/>
          </a:xfrm>
          <a:prstGeom prst="rect">
            <a:avLst/>
          </a:prstGeom>
        </p:spPr>
      </p:pic>
    </p:spTree>
    <p:extLst>
      <p:ext uri="{BB962C8B-B14F-4D97-AF65-F5344CB8AC3E}">
        <p14:creationId xmlns:p14="http://schemas.microsoft.com/office/powerpoint/2010/main" val="727719157"/>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r>
              <a:rPr lang="en-US" dirty="0"/>
              <a:t>Procurement Channel:</a:t>
            </a:r>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r>
              <a:rPr lang="en-US" dirty="0"/>
              <a:t>Approach:</a:t>
            </a:r>
          </a:p>
          <a:p>
            <a:pPr lvl="1"/>
            <a:endParaRPr lang="en-US" dirty="0"/>
          </a:p>
          <a:p>
            <a:pPr lvl="1"/>
            <a:r>
              <a:rPr lang="en-US" dirty="0"/>
              <a:t>The Frequencies for each of the attributes (Target, Weight, Time) were calculated</a:t>
            </a:r>
          </a:p>
          <a:p>
            <a:pPr lvl="1"/>
            <a:endParaRPr lang="en-US" dirty="0"/>
          </a:p>
          <a:p>
            <a:pPr lvl="1"/>
            <a:r>
              <a:rPr lang="en-US" dirty="0"/>
              <a:t>The attributes with the highest frequencies were extracted</a:t>
            </a:r>
          </a:p>
        </p:txBody>
      </p:sp>
    </p:spTree>
    <p:extLst>
      <p:ext uri="{BB962C8B-B14F-4D97-AF65-F5344CB8AC3E}">
        <p14:creationId xmlns:p14="http://schemas.microsoft.com/office/powerpoint/2010/main" val="3661262131"/>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r>
              <a:rPr lang="en-US"/>
              <a:t>Procurement </a:t>
            </a:r>
            <a:r>
              <a:rPr lang="en-US" dirty="0"/>
              <a:t>Channel:</a:t>
            </a:r>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r>
              <a:rPr lang="en-US" dirty="0"/>
              <a:t>Insights:</a:t>
            </a:r>
          </a:p>
          <a:p>
            <a:pPr lvl="2"/>
            <a:r>
              <a:rPr lang="en-US" dirty="0"/>
              <a:t>For the Template, Graph1 and Graph2, the Procurement Channel is quite simple:</a:t>
            </a:r>
          </a:p>
          <a:p>
            <a:pPr lvl="3"/>
            <a:r>
              <a:rPr lang="en-US" dirty="0"/>
              <a:t>1 seller</a:t>
            </a:r>
          </a:p>
          <a:p>
            <a:pPr lvl="3"/>
            <a:r>
              <a:rPr lang="en-US" dirty="0"/>
              <a:t>1 buyer</a:t>
            </a:r>
          </a:p>
          <a:p>
            <a:pPr lvl="3"/>
            <a:r>
              <a:rPr lang="en-US" dirty="0"/>
              <a:t>1 item sold multiple times for different prices</a:t>
            </a:r>
          </a:p>
          <a:p>
            <a:pPr lvl="3"/>
            <a:r>
              <a:rPr lang="en-US" dirty="0"/>
              <a:t>Clear transactions between two people</a:t>
            </a:r>
          </a:p>
          <a:p>
            <a:pPr marL="914400" lvl="2" indent="0">
              <a:buNone/>
            </a:pPr>
            <a:endParaRPr lang="en-US" dirty="0"/>
          </a:p>
        </p:txBody>
      </p:sp>
      <p:pic>
        <p:nvPicPr>
          <p:cNvPr id="5" name="Picture 4"/>
          <p:cNvPicPr>
            <a:picLocks noChangeAspect="1"/>
          </p:cNvPicPr>
          <p:nvPr/>
        </p:nvPicPr>
        <p:blipFill>
          <a:blip r:embed="rId2"/>
          <a:stretch>
            <a:fillRect/>
          </a:stretch>
        </p:blipFill>
        <p:spPr>
          <a:xfrm>
            <a:off x="2340646" y="3923642"/>
            <a:ext cx="7260553" cy="2322621"/>
          </a:xfrm>
          <a:prstGeom prst="rect">
            <a:avLst/>
          </a:prstGeom>
        </p:spPr>
      </p:pic>
    </p:spTree>
    <p:extLst>
      <p:ext uri="{BB962C8B-B14F-4D97-AF65-F5344CB8AC3E}">
        <p14:creationId xmlns:p14="http://schemas.microsoft.com/office/powerpoint/2010/main" val="80649561"/>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r>
              <a:rPr lang="en-US" dirty="0"/>
              <a:t>Procurement Channel:</a:t>
            </a:r>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r>
              <a:rPr lang="en-US" dirty="0"/>
              <a:t>Insights:</a:t>
            </a:r>
          </a:p>
          <a:p>
            <a:pPr lvl="1"/>
            <a:r>
              <a:rPr lang="en-US" dirty="0"/>
              <a:t>For Graph4 and 5, there was one person who both sold and bought multiple items at different times.</a:t>
            </a:r>
          </a:p>
          <a:p>
            <a:pPr lvl="1"/>
            <a:r>
              <a:rPr lang="en-US" dirty="0"/>
              <a:t>No transactions seen</a:t>
            </a:r>
          </a:p>
          <a:p>
            <a:pPr lvl="2"/>
            <a:endParaRPr lang="en-US" dirty="0"/>
          </a:p>
          <a:p>
            <a:pPr marL="914400" lvl="2" indent="0">
              <a:buNone/>
            </a:pPr>
            <a:endParaRPr lang="en-US" dirty="0"/>
          </a:p>
        </p:txBody>
      </p:sp>
      <p:pic>
        <p:nvPicPr>
          <p:cNvPr id="4" name="Picture 3"/>
          <p:cNvPicPr>
            <a:picLocks noChangeAspect="1"/>
          </p:cNvPicPr>
          <p:nvPr/>
        </p:nvPicPr>
        <p:blipFill>
          <a:blip r:embed="rId2"/>
          <a:stretch>
            <a:fillRect/>
          </a:stretch>
        </p:blipFill>
        <p:spPr>
          <a:xfrm>
            <a:off x="1269489" y="4001294"/>
            <a:ext cx="9909470" cy="1536864"/>
          </a:xfrm>
          <a:prstGeom prst="rect">
            <a:avLst/>
          </a:prstGeom>
        </p:spPr>
      </p:pic>
    </p:spTree>
    <p:extLst>
      <p:ext uri="{BB962C8B-B14F-4D97-AF65-F5344CB8AC3E}">
        <p14:creationId xmlns:p14="http://schemas.microsoft.com/office/powerpoint/2010/main" val="34588322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3F91C1-99DE-45FC-A7F6-CBABE9975D4B}"/>
              </a:ext>
            </a:extLst>
          </p:cNvPr>
          <p:cNvSpPr>
            <a:spLocks noGrp="1"/>
          </p:cNvSpPr>
          <p:nvPr>
            <p:ph type="title"/>
          </p:nvPr>
        </p:nvSpPr>
        <p:spPr/>
        <p:txBody>
          <a:bodyPr/>
          <a:lstStyle/>
          <a:p>
            <a:r>
              <a:rPr lang="en-US" dirty="0"/>
              <a:t>Question 1</a:t>
            </a:r>
          </a:p>
        </p:txBody>
      </p:sp>
      <p:sp>
        <p:nvSpPr>
          <p:cNvPr id="3" name="Content Placeholder 2">
            <a:extLst>
              <a:ext uri="{FF2B5EF4-FFF2-40B4-BE49-F238E27FC236}">
                <a16:creationId xmlns:a16="http://schemas.microsoft.com/office/drawing/2014/main" id="{51965E6A-87F9-4CC2-9E30-3C857D20DF71}"/>
              </a:ext>
            </a:extLst>
          </p:cNvPr>
          <p:cNvSpPr>
            <a:spLocks noGrp="1"/>
          </p:cNvSpPr>
          <p:nvPr>
            <p:ph idx="1"/>
          </p:nvPr>
        </p:nvSpPr>
        <p:spPr/>
        <p:txBody>
          <a:bodyPr/>
          <a:lstStyle/>
          <a:p>
            <a:pPr marL="0" indent="0">
              <a:buNone/>
            </a:pPr>
            <a:r>
              <a:rPr lang="en-US" dirty="0"/>
              <a:t>Using visual analytics, compare the template subgraph with the potential matches provided. Show where the two graphs agree and disagree. Use your tool to answer the following questions:</a:t>
            </a:r>
          </a:p>
          <a:p>
            <a:pPr marL="514350" indent="-514350">
              <a:buFont typeface="+mj-lt"/>
              <a:buAutoNum type="alphaLcParenR"/>
            </a:pPr>
            <a:r>
              <a:rPr lang="en-US" dirty="0"/>
              <a:t>Compare the five candidate subgraphs to the provided template. Show where the two graphs agree and disagree. Which subgraph matches the template the best? </a:t>
            </a:r>
          </a:p>
          <a:p>
            <a:pPr marL="514350" indent="-514350">
              <a:buFont typeface="+mj-lt"/>
              <a:buAutoNum type="alphaLcParenR"/>
            </a:pPr>
            <a:r>
              <a:rPr lang="en-US" dirty="0"/>
              <a:t>Which key parts of the best match help discriminate it from the other potential matches? </a:t>
            </a:r>
          </a:p>
          <a:p>
            <a:endParaRPr lang="en-US" dirty="0"/>
          </a:p>
        </p:txBody>
      </p:sp>
    </p:spTree>
    <p:extLst>
      <p:ext uri="{BB962C8B-B14F-4D97-AF65-F5344CB8AC3E}">
        <p14:creationId xmlns:p14="http://schemas.microsoft.com/office/powerpoint/2010/main" val="2224950180"/>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r>
              <a:rPr lang="en-US" dirty="0"/>
              <a:t>Procurement Channel:</a:t>
            </a:r>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4" name="Picture 3"/>
          <p:cNvPicPr>
            <a:picLocks noChangeAspect="1"/>
          </p:cNvPicPr>
          <p:nvPr/>
        </p:nvPicPr>
        <p:blipFill>
          <a:blip r:embed="rId2"/>
          <a:stretch>
            <a:fillRect/>
          </a:stretch>
        </p:blipFill>
        <p:spPr>
          <a:xfrm>
            <a:off x="5905484" y="2231934"/>
            <a:ext cx="5296116" cy="3390985"/>
          </a:xfrm>
          <a:prstGeom prst="rect">
            <a:avLst/>
          </a:prstGeom>
        </p:spPr>
      </p:pic>
      <p:pic>
        <p:nvPicPr>
          <p:cNvPr id="5" name="Picture 4"/>
          <p:cNvPicPr>
            <a:picLocks noChangeAspect="1"/>
          </p:cNvPicPr>
          <p:nvPr/>
        </p:nvPicPr>
        <p:blipFill>
          <a:blip r:embed="rId3"/>
          <a:stretch>
            <a:fillRect/>
          </a:stretch>
        </p:blipFill>
        <p:spPr>
          <a:xfrm>
            <a:off x="799641" y="2073909"/>
            <a:ext cx="5296359" cy="3482642"/>
          </a:xfrm>
          <a:prstGeom prst="rect">
            <a:avLst/>
          </a:prstGeom>
        </p:spPr>
      </p:pic>
    </p:spTree>
    <p:extLst>
      <p:ext uri="{BB962C8B-B14F-4D97-AF65-F5344CB8AC3E}">
        <p14:creationId xmlns:p14="http://schemas.microsoft.com/office/powerpoint/2010/main" val="132318421"/>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r>
              <a:rPr lang="en-US" dirty="0"/>
              <a:t>Procurement Channel:</a:t>
            </a:r>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6" name="Picture 5"/>
          <p:cNvPicPr>
            <a:picLocks noChangeAspect="1"/>
          </p:cNvPicPr>
          <p:nvPr/>
        </p:nvPicPr>
        <p:blipFill>
          <a:blip r:embed="rId2"/>
          <a:stretch>
            <a:fillRect/>
          </a:stretch>
        </p:blipFill>
        <p:spPr>
          <a:xfrm>
            <a:off x="6286759" y="2458527"/>
            <a:ext cx="5296116" cy="3390985"/>
          </a:xfrm>
          <a:prstGeom prst="rect">
            <a:avLst/>
          </a:prstGeom>
        </p:spPr>
      </p:pic>
      <p:pic>
        <p:nvPicPr>
          <p:cNvPr id="5" name="Picture 4"/>
          <p:cNvPicPr>
            <a:picLocks noChangeAspect="1"/>
          </p:cNvPicPr>
          <p:nvPr/>
        </p:nvPicPr>
        <p:blipFill>
          <a:blip r:embed="rId3"/>
          <a:stretch>
            <a:fillRect/>
          </a:stretch>
        </p:blipFill>
        <p:spPr>
          <a:xfrm>
            <a:off x="891331" y="2458527"/>
            <a:ext cx="5395428" cy="3383573"/>
          </a:xfrm>
          <a:prstGeom prst="rect">
            <a:avLst/>
          </a:prstGeom>
        </p:spPr>
      </p:pic>
    </p:spTree>
    <p:extLst>
      <p:ext uri="{BB962C8B-B14F-4D97-AF65-F5344CB8AC3E}">
        <p14:creationId xmlns:p14="http://schemas.microsoft.com/office/powerpoint/2010/main" val="272547452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r>
              <a:rPr lang="en-US" dirty="0"/>
              <a:t>Procurement Channel:</a:t>
            </a:r>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6" name="Picture 5"/>
          <p:cNvPicPr>
            <a:picLocks noChangeAspect="1"/>
          </p:cNvPicPr>
          <p:nvPr/>
        </p:nvPicPr>
        <p:blipFill>
          <a:blip r:embed="rId2"/>
          <a:stretch>
            <a:fillRect/>
          </a:stretch>
        </p:blipFill>
        <p:spPr>
          <a:xfrm>
            <a:off x="6286759" y="2458527"/>
            <a:ext cx="5296116" cy="3390985"/>
          </a:xfrm>
          <a:prstGeom prst="rect">
            <a:avLst/>
          </a:prstGeom>
        </p:spPr>
      </p:pic>
      <p:pic>
        <p:nvPicPr>
          <p:cNvPr id="4" name="Picture 3"/>
          <p:cNvPicPr>
            <a:picLocks noChangeAspect="1"/>
          </p:cNvPicPr>
          <p:nvPr/>
        </p:nvPicPr>
        <p:blipFill>
          <a:blip r:embed="rId3"/>
          <a:stretch>
            <a:fillRect/>
          </a:stretch>
        </p:blipFill>
        <p:spPr>
          <a:xfrm>
            <a:off x="1006761" y="2458527"/>
            <a:ext cx="5303980" cy="3459780"/>
          </a:xfrm>
          <a:prstGeom prst="rect">
            <a:avLst/>
          </a:prstGeom>
        </p:spPr>
      </p:pic>
    </p:spTree>
    <p:extLst>
      <p:ext uri="{BB962C8B-B14F-4D97-AF65-F5344CB8AC3E}">
        <p14:creationId xmlns:p14="http://schemas.microsoft.com/office/powerpoint/2010/main" val="1253698893"/>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r>
              <a:rPr lang="en-US" dirty="0"/>
              <a:t>Procurement Channel:</a:t>
            </a:r>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6" name="Picture 5"/>
          <p:cNvPicPr>
            <a:picLocks noChangeAspect="1"/>
          </p:cNvPicPr>
          <p:nvPr/>
        </p:nvPicPr>
        <p:blipFill>
          <a:blip r:embed="rId2"/>
          <a:stretch>
            <a:fillRect/>
          </a:stretch>
        </p:blipFill>
        <p:spPr>
          <a:xfrm>
            <a:off x="6286759" y="2458527"/>
            <a:ext cx="5296116" cy="3390985"/>
          </a:xfrm>
          <a:prstGeom prst="rect">
            <a:avLst/>
          </a:prstGeom>
        </p:spPr>
      </p:pic>
      <p:pic>
        <p:nvPicPr>
          <p:cNvPr id="5" name="Picture 4"/>
          <p:cNvPicPr>
            <a:picLocks noChangeAspect="1"/>
          </p:cNvPicPr>
          <p:nvPr/>
        </p:nvPicPr>
        <p:blipFill>
          <a:blip r:embed="rId3"/>
          <a:stretch>
            <a:fillRect/>
          </a:stretch>
        </p:blipFill>
        <p:spPr>
          <a:xfrm>
            <a:off x="838200" y="2427835"/>
            <a:ext cx="5532599" cy="3421677"/>
          </a:xfrm>
          <a:prstGeom prst="rect">
            <a:avLst/>
          </a:prstGeom>
        </p:spPr>
      </p:pic>
    </p:spTree>
    <p:extLst>
      <p:ext uri="{BB962C8B-B14F-4D97-AF65-F5344CB8AC3E}">
        <p14:creationId xmlns:p14="http://schemas.microsoft.com/office/powerpoint/2010/main" val="899179548"/>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r>
              <a:rPr lang="en-US" dirty="0"/>
              <a:t>Communication Channel:</a:t>
            </a:r>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r>
              <a:rPr lang="en-US" dirty="0"/>
              <a:t>Approach:</a:t>
            </a:r>
          </a:p>
          <a:p>
            <a:pPr lvl="1"/>
            <a:endParaRPr lang="en-US" dirty="0"/>
          </a:p>
          <a:p>
            <a:pPr lvl="1"/>
            <a:r>
              <a:rPr lang="en-US" dirty="0"/>
              <a:t>The Frequencies for each of the attributes (Target, Weight, Time) were calculated</a:t>
            </a:r>
          </a:p>
          <a:p>
            <a:pPr lvl="1"/>
            <a:endParaRPr lang="en-US" dirty="0"/>
          </a:p>
          <a:p>
            <a:pPr lvl="1"/>
            <a:r>
              <a:rPr lang="en-US" dirty="0"/>
              <a:t>The attributes with the highest frequencies were extracted</a:t>
            </a:r>
          </a:p>
        </p:txBody>
      </p:sp>
    </p:spTree>
    <p:extLst>
      <p:ext uri="{BB962C8B-B14F-4D97-AF65-F5344CB8AC3E}">
        <p14:creationId xmlns:p14="http://schemas.microsoft.com/office/powerpoint/2010/main" val="1011060041"/>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r>
              <a:rPr lang="en-US" dirty="0"/>
              <a:t>Communication Channel:</a:t>
            </a:r>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r>
              <a:rPr lang="en-US" sz="2400" dirty="0"/>
              <a:t>Insights:</a:t>
            </a:r>
          </a:p>
          <a:p>
            <a:pPr lvl="1"/>
            <a:endParaRPr lang="en-US" dirty="0"/>
          </a:p>
          <a:p>
            <a:pPr lvl="1"/>
            <a:r>
              <a:rPr lang="en-US" dirty="0"/>
              <a:t>When nodes were inspected individually, no patterns seemed to have emerged as such</a:t>
            </a:r>
          </a:p>
          <a:p>
            <a:pPr lvl="1"/>
            <a:r>
              <a:rPr lang="en-US" dirty="0"/>
              <a:t>However, on inspecting Source and Target nodes as a pair, there again emerged some similarities between the Template, Graph1 and Graph2</a:t>
            </a:r>
          </a:p>
          <a:p>
            <a:pPr lvl="1"/>
            <a:r>
              <a:rPr lang="en-US" dirty="0"/>
              <a:t>Frequencies of communication between the Source-Target pairs for Template, Graph1 and 2 are quite high.</a:t>
            </a:r>
          </a:p>
          <a:p>
            <a:pPr lvl="1"/>
            <a:r>
              <a:rPr lang="en-US" dirty="0"/>
              <a:t>However, Graph4 and Graph5 do not have such high frequencies of communication between any Source-Target pair.</a:t>
            </a:r>
          </a:p>
        </p:txBody>
      </p:sp>
    </p:spTree>
    <p:extLst>
      <p:ext uri="{BB962C8B-B14F-4D97-AF65-F5344CB8AC3E}">
        <p14:creationId xmlns:p14="http://schemas.microsoft.com/office/powerpoint/2010/main" val="288038652"/>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r>
              <a:rPr lang="en-US" dirty="0"/>
              <a:t>Communication Channel:</a:t>
            </a:r>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6" name="Picture 5"/>
          <p:cNvPicPr>
            <a:picLocks noChangeAspect="1"/>
          </p:cNvPicPr>
          <p:nvPr/>
        </p:nvPicPr>
        <p:blipFill>
          <a:blip r:embed="rId2"/>
          <a:stretch>
            <a:fillRect/>
          </a:stretch>
        </p:blipFill>
        <p:spPr>
          <a:xfrm>
            <a:off x="6047117" y="2427310"/>
            <a:ext cx="5489313" cy="3147967"/>
          </a:xfrm>
          <a:prstGeom prst="rect">
            <a:avLst/>
          </a:prstGeom>
        </p:spPr>
      </p:pic>
      <p:pic>
        <p:nvPicPr>
          <p:cNvPr id="7" name="Picture 6"/>
          <p:cNvPicPr>
            <a:picLocks noChangeAspect="1"/>
          </p:cNvPicPr>
          <p:nvPr/>
        </p:nvPicPr>
        <p:blipFill>
          <a:blip r:embed="rId3"/>
          <a:stretch>
            <a:fillRect/>
          </a:stretch>
        </p:blipFill>
        <p:spPr>
          <a:xfrm>
            <a:off x="655570" y="2292373"/>
            <a:ext cx="5508403" cy="3145626"/>
          </a:xfrm>
          <a:prstGeom prst="rect">
            <a:avLst/>
          </a:prstGeom>
        </p:spPr>
      </p:pic>
    </p:spTree>
    <p:extLst>
      <p:ext uri="{BB962C8B-B14F-4D97-AF65-F5344CB8AC3E}">
        <p14:creationId xmlns:p14="http://schemas.microsoft.com/office/powerpoint/2010/main" val="1619508567"/>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r>
              <a:rPr lang="en-US" dirty="0"/>
              <a:t>Communication Channel:</a:t>
            </a:r>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6" name="Picture 5"/>
          <p:cNvPicPr>
            <a:picLocks noChangeAspect="1"/>
          </p:cNvPicPr>
          <p:nvPr/>
        </p:nvPicPr>
        <p:blipFill>
          <a:blip r:embed="rId2"/>
          <a:stretch>
            <a:fillRect/>
          </a:stretch>
        </p:blipFill>
        <p:spPr>
          <a:xfrm>
            <a:off x="5900468" y="2452742"/>
            <a:ext cx="5635962" cy="3232066"/>
          </a:xfrm>
          <a:prstGeom prst="rect">
            <a:avLst/>
          </a:prstGeom>
        </p:spPr>
      </p:pic>
      <p:pic>
        <p:nvPicPr>
          <p:cNvPr id="4" name="Picture 3"/>
          <p:cNvPicPr>
            <a:picLocks noChangeAspect="1"/>
          </p:cNvPicPr>
          <p:nvPr/>
        </p:nvPicPr>
        <p:blipFill>
          <a:blip r:embed="rId3"/>
          <a:stretch>
            <a:fillRect/>
          </a:stretch>
        </p:blipFill>
        <p:spPr>
          <a:xfrm>
            <a:off x="354485" y="2452742"/>
            <a:ext cx="5649456" cy="3327659"/>
          </a:xfrm>
          <a:prstGeom prst="rect">
            <a:avLst/>
          </a:prstGeom>
        </p:spPr>
      </p:pic>
    </p:spTree>
    <p:extLst>
      <p:ext uri="{BB962C8B-B14F-4D97-AF65-F5344CB8AC3E}">
        <p14:creationId xmlns:p14="http://schemas.microsoft.com/office/powerpoint/2010/main" val="2717711303"/>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r>
              <a:rPr lang="en-US" dirty="0"/>
              <a:t>Communication Channel:</a:t>
            </a:r>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6" name="Picture 5"/>
          <p:cNvPicPr>
            <a:picLocks noChangeAspect="1"/>
          </p:cNvPicPr>
          <p:nvPr/>
        </p:nvPicPr>
        <p:blipFill>
          <a:blip r:embed="rId2"/>
          <a:stretch>
            <a:fillRect/>
          </a:stretch>
        </p:blipFill>
        <p:spPr>
          <a:xfrm>
            <a:off x="5900468" y="2452742"/>
            <a:ext cx="5635962" cy="3232066"/>
          </a:xfrm>
          <a:prstGeom prst="rect">
            <a:avLst/>
          </a:prstGeom>
        </p:spPr>
      </p:pic>
      <p:pic>
        <p:nvPicPr>
          <p:cNvPr id="5" name="Picture 4"/>
          <p:cNvPicPr>
            <a:picLocks noChangeAspect="1"/>
          </p:cNvPicPr>
          <p:nvPr/>
        </p:nvPicPr>
        <p:blipFill>
          <a:blip r:embed="rId3"/>
          <a:stretch>
            <a:fillRect/>
          </a:stretch>
        </p:blipFill>
        <p:spPr>
          <a:xfrm>
            <a:off x="281436" y="2392229"/>
            <a:ext cx="5814564" cy="3353091"/>
          </a:xfrm>
          <a:prstGeom prst="rect">
            <a:avLst/>
          </a:prstGeom>
        </p:spPr>
      </p:pic>
    </p:spTree>
    <p:extLst>
      <p:ext uri="{BB962C8B-B14F-4D97-AF65-F5344CB8AC3E}">
        <p14:creationId xmlns:p14="http://schemas.microsoft.com/office/powerpoint/2010/main" val="60162999"/>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r>
              <a:rPr lang="en-US" dirty="0"/>
              <a:t>Communication Channel:</a:t>
            </a:r>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6" name="Picture 5"/>
          <p:cNvPicPr>
            <a:picLocks noChangeAspect="1"/>
          </p:cNvPicPr>
          <p:nvPr/>
        </p:nvPicPr>
        <p:blipFill>
          <a:blip r:embed="rId2"/>
          <a:stretch>
            <a:fillRect/>
          </a:stretch>
        </p:blipFill>
        <p:spPr>
          <a:xfrm>
            <a:off x="5900468" y="2452742"/>
            <a:ext cx="5635962" cy="3232066"/>
          </a:xfrm>
          <a:prstGeom prst="rect">
            <a:avLst/>
          </a:prstGeom>
        </p:spPr>
      </p:pic>
      <p:pic>
        <p:nvPicPr>
          <p:cNvPr id="4" name="Picture 3"/>
          <p:cNvPicPr>
            <a:picLocks noChangeAspect="1"/>
          </p:cNvPicPr>
          <p:nvPr/>
        </p:nvPicPr>
        <p:blipFill>
          <a:blip r:embed="rId3"/>
          <a:stretch>
            <a:fillRect/>
          </a:stretch>
        </p:blipFill>
        <p:spPr>
          <a:xfrm>
            <a:off x="283841" y="2415091"/>
            <a:ext cx="5913632" cy="3307367"/>
          </a:xfrm>
          <a:prstGeom prst="rect">
            <a:avLst/>
          </a:prstGeom>
        </p:spPr>
      </p:pic>
    </p:spTree>
    <p:extLst>
      <p:ext uri="{BB962C8B-B14F-4D97-AF65-F5344CB8AC3E}">
        <p14:creationId xmlns:p14="http://schemas.microsoft.com/office/powerpoint/2010/main" val="26686324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5CF48B-31CF-4E4C-B83F-C763D13AFA5E}"/>
              </a:ext>
            </a:extLst>
          </p:cNvPr>
          <p:cNvSpPr>
            <a:spLocks noGrp="1"/>
          </p:cNvSpPr>
          <p:nvPr>
            <p:ph type="title"/>
          </p:nvPr>
        </p:nvSpPr>
        <p:spPr/>
        <p:txBody>
          <a:bodyPr/>
          <a:lstStyle/>
          <a:p>
            <a:r>
              <a:rPr lang="en-US" dirty="0"/>
              <a:t>Question 1 files</a:t>
            </a:r>
          </a:p>
        </p:txBody>
      </p:sp>
      <p:sp>
        <p:nvSpPr>
          <p:cNvPr id="3" name="Content Placeholder 2">
            <a:extLst>
              <a:ext uri="{FF2B5EF4-FFF2-40B4-BE49-F238E27FC236}">
                <a16:creationId xmlns:a16="http://schemas.microsoft.com/office/drawing/2014/main" id="{F38A2334-8D4D-4C56-9995-8E3DB7EF990A}"/>
              </a:ext>
            </a:extLst>
          </p:cNvPr>
          <p:cNvSpPr>
            <a:spLocks noGrp="1"/>
          </p:cNvSpPr>
          <p:nvPr>
            <p:ph idx="1"/>
          </p:nvPr>
        </p:nvSpPr>
        <p:spPr/>
        <p:txBody>
          <a:bodyPr/>
          <a:lstStyle/>
          <a:p>
            <a:r>
              <a:rPr lang="en-US" dirty="0"/>
              <a:t>5 Candidate Subgraphs:</a:t>
            </a:r>
          </a:p>
          <a:p>
            <a:r>
              <a:rPr lang="en-US" dirty="0"/>
              <a:t>The subgraphs are the same format as the Template with some differences: </a:t>
            </a:r>
          </a:p>
          <a:p>
            <a:pPr marL="0" indent="0">
              <a:buNone/>
            </a:pPr>
            <a:endParaRPr lang="en-US" dirty="0"/>
          </a:p>
        </p:txBody>
      </p:sp>
      <p:graphicFrame>
        <p:nvGraphicFramePr>
          <p:cNvPr id="4" name="Table 4">
            <a:extLst>
              <a:ext uri="{FF2B5EF4-FFF2-40B4-BE49-F238E27FC236}">
                <a16:creationId xmlns:a16="http://schemas.microsoft.com/office/drawing/2014/main" id="{70090BE0-6F6C-4744-A3FE-6D197D3417EA}"/>
              </a:ext>
            </a:extLst>
          </p:cNvPr>
          <p:cNvGraphicFramePr>
            <a:graphicFrameLocks noGrp="1"/>
          </p:cNvGraphicFramePr>
          <p:nvPr>
            <p:extLst>
              <p:ext uri="{D42A27DB-BD31-4B8C-83A1-F6EECF244321}">
                <p14:modId xmlns:p14="http://schemas.microsoft.com/office/powerpoint/2010/main" val="2129310447"/>
              </p:ext>
            </p:extLst>
          </p:nvPr>
        </p:nvGraphicFramePr>
        <p:xfrm>
          <a:off x="2559637" y="3311843"/>
          <a:ext cx="6936319" cy="2865120"/>
        </p:xfrm>
        <a:graphic>
          <a:graphicData uri="http://schemas.openxmlformats.org/drawingml/2006/table">
            <a:tbl>
              <a:tblPr firstRow="1" bandRow="1">
                <a:tableStyleId>{93296810-A885-4BE3-A3E7-6D5BEEA58F35}</a:tableStyleId>
              </a:tblPr>
              <a:tblGrid>
                <a:gridCol w="1955200">
                  <a:extLst>
                    <a:ext uri="{9D8B030D-6E8A-4147-A177-3AD203B41FA5}">
                      <a16:colId xmlns:a16="http://schemas.microsoft.com/office/drawing/2014/main" val="4214309962"/>
                    </a:ext>
                  </a:extLst>
                </a:gridCol>
                <a:gridCol w="1018082">
                  <a:extLst>
                    <a:ext uri="{9D8B030D-6E8A-4147-A177-3AD203B41FA5}">
                      <a16:colId xmlns:a16="http://schemas.microsoft.com/office/drawing/2014/main" val="1220333688"/>
                    </a:ext>
                  </a:extLst>
                </a:gridCol>
                <a:gridCol w="1018082">
                  <a:extLst>
                    <a:ext uri="{9D8B030D-6E8A-4147-A177-3AD203B41FA5}">
                      <a16:colId xmlns:a16="http://schemas.microsoft.com/office/drawing/2014/main" val="2480967799"/>
                    </a:ext>
                  </a:extLst>
                </a:gridCol>
                <a:gridCol w="1060029">
                  <a:extLst>
                    <a:ext uri="{9D8B030D-6E8A-4147-A177-3AD203B41FA5}">
                      <a16:colId xmlns:a16="http://schemas.microsoft.com/office/drawing/2014/main" val="4190340588"/>
                    </a:ext>
                  </a:extLst>
                </a:gridCol>
                <a:gridCol w="1884926">
                  <a:extLst>
                    <a:ext uri="{9D8B030D-6E8A-4147-A177-3AD203B41FA5}">
                      <a16:colId xmlns:a16="http://schemas.microsoft.com/office/drawing/2014/main" val="1164797993"/>
                    </a:ext>
                  </a:extLst>
                </a:gridCol>
              </a:tblGrid>
              <a:tr h="416676">
                <a:tc>
                  <a:txBody>
                    <a:bodyPr/>
                    <a:lstStyle/>
                    <a:p>
                      <a:r>
                        <a:rPr lang="en-US" dirty="0"/>
                        <a:t>File name</a:t>
                      </a:r>
                    </a:p>
                  </a:txBody>
                  <a:tcPr/>
                </a:tc>
                <a:tc>
                  <a:txBody>
                    <a:bodyPr/>
                    <a:lstStyle/>
                    <a:p>
                      <a:r>
                        <a:rPr lang="en-US" dirty="0"/>
                        <a:t>#rows</a:t>
                      </a:r>
                    </a:p>
                  </a:txBody>
                  <a:tcPr/>
                </a:tc>
                <a:tc>
                  <a:txBody>
                    <a:bodyPr/>
                    <a:lstStyle/>
                    <a:p>
                      <a:r>
                        <a:rPr lang="en-US" dirty="0"/>
                        <a:t>#unique Nodes</a:t>
                      </a:r>
                    </a:p>
                  </a:txBody>
                  <a:tcPr/>
                </a:tc>
                <a:tc>
                  <a:txBody>
                    <a:bodyPr/>
                    <a:lstStyle/>
                    <a:p>
                      <a:r>
                        <a:rPr lang="en-US" dirty="0"/>
                        <a:t>#location Info</a:t>
                      </a:r>
                    </a:p>
                  </a:txBody>
                  <a:tcPr/>
                </a:tc>
                <a:tc>
                  <a:txBody>
                    <a:bodyPr/>
                    <a:lstStyle/>
                    <a:p>
                      <a:r>
                        <a:rPr lang="en-US" dirty="0"/>
                        <a:t>#longitude, Latitude</a:t>
                      </a:r>
                    </a:p>
                  </a:txBody>
                  <a:tcPr/>
                </a:tc>
                <a:extLst>
                  <a:ext uri="{0D108BD9-81ED-4DB2-BD59-A6C34878D82A}">
                    <a16:rowId xmlns:a16="http://schemas.microsoft.com/office/drawing/2014/main" val="14408609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Q1-Graph1.csv</a:t>
                      </a:r>
                    </a:p>
                  </a:txBody>
                  <a:tcPr/>
                </a:tc>
                <a:tc>
                  <a:txBody>
                    <a:bodyPr/>
                    <a:lstStyle/>
                    <a:p>
                      <a:pPr algn="ctr"/>
                      <a:r>
                        <a:rPr lang="en-US" sz="1800" kern="1200" dirty="0">
                          <a:effectLst/>
                        </a:rPr>
                        <a:t>1216</a:t>
                      </a:r>
                      <a:endParaRPr lang="en-US" dirty="0"/>
                    </a:p>
                  </a:txBody>
                  <a:tcPr/>
                </a:tc>
                <a:tc>
                  <a:txBody>
                    <a:bodyPr/>
                    <a:lstStyle/>
                    <a:p>
                      <a:pPr algn="ctr"/>
                      <a:r>
                        <a:rPr lang="en-US" dirty="0"/>
                        <a:t>93</a:t>
                      </a:r>
                    </a:p>
                  </a:txBody>
                  <a:tcPr/>
                </a:tc>
                <a:tc>
                  <a:txBody>
                    <a:bodyPr/>
                    <a:lstStyle/>
                    <a:p>
                      <a:pPr algn="ctr"/>
                      <a:r>
                        <a:rPr lang="en-US" sz="1800" kern="1200" dirty="0">
                          <a:effectLst/>
                        </a:rPr>
                        <a:t>168</a:t>
                      </a:r>
                      <a:endParaRPr lang="en-US" dirty="0"/>
                    </a:p>
                  </a:txBody>
                  <a:tcPr/>
                </a:tc>
                <a:tc>
                  <a:txBody>
                    <a:bodyPr/>
                    <a:lstStyle/>
                    <a:p>
                      <a:pPr algn="ctr"/>
                      <a:r>
                        <a:rPr lang="en-US" dirty="0"/>
                        <a:t>168</a:t>
                      </a:r>
                    </a:p>
                  </a:txBody>
                  <a:tcPr/>
                </a:tc>
                <a:extLst>
                  <a:ext uri="{0D108BD9-81ED-4DB2-BD59-A6C34878D82A}">
                    <a16:rowId xmlns:a16="http://schemas.microsoft.com/office/drawing/2014/main" val="372205061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Q1-Graph2.csv</a:t>
                      </a:r>
                    </a:p>
                  </a:txBody>
                  <a:tcPr/>
                </a:tc>
                <a:tc>
                  <a:txBody>
                    <a:bodyPr/>
                    <a:lstStyle/>
                    <a:p>
                      <a:pPr algn="ctr"/>
                      <a:r>
                        <a:rPr lang="en-US" sz="1800" kern="1200" dirty="0">
                          <a:effectLst/>
                        </a:rPr>
                        <a:t>1300</a:t>
                      </a:r>
                      <a:endParaRPr lang="en-US" dirty="0"/>
                    </a:p>
                  </a:txBody>
                  <a:tcPr/>
                </a:tc>
                <a:tc>
                  <a:txBody>
                    <a:bodyPr/>
                    <a:lstStyle/>
                    <a:p>
                      <a:pPr algn="ctr"/>
                      <a:r>
                        <a:rPr lang="en-US" dirty="0"/>
                        <a:t>87</a:t>
                      </a:r>
                    </a:p>
                  </a:txBody>
                  <a:tcPr/>
                </a:tc>
                <a:tc>
                  <a:txBody>
                    <a:bodyPr/>
                    <a:lstStyle/>
                    <a:p>
                      <a:pPr algn="ctr" fontAlgn="ctr"/>
                      <a:r>
                        <a:rPr lang="en-US" dirty="0">
                          <a:effectLst/>
                        </a:rPr>
                        <a:t>201</a:t>
                      </a:r>
                    </a:p>
                  </a:txBody>
                  <a:tcPr marL="30480" marR="30480" marT="30480" marB="30480" anchor="ctr"/>
                </a:tc>
                <a:tc>
                  <a:txBody>
                    <a:bodyPr/>
                    <a:lstStyle/>
                    <a:p>
                      <a:pPr algn="ctr"/>
                      <a:r>
                        <a:rPr lang="en-US" dirty="0"/>
                        <a:t>201</a:t>
                      </a:r>
                    </a:p>
                  </a:txBody>
                  <a:tcPr/>
                </a:tc>
                <a:extLst>
                  <a:ext uri="{0D108BD9-81ED-4DB2-BD59-A6C34878D82A}">
                    <a16:rowId xmlns:a16="http://schemas.microsoft.com/office/drawing/2014/main" val="75007009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Q1-Graph3.csv</a:t>
                      </a:r>
                    </a:p>
                  </a:txBody>
                  <a:tcPr/>
                </a:tc>
                <a:tc>
                  <a:txBody>
                    <a:bodyPr/>
                    <a:lstStyle/>
                    <a:p>
                      <a:pPr algn="ctr"/>
                      <a:r>
                        <a:rPr lang="en-US" sz="1800" kern="1200" dirty="0">
                          <a:effectLst/>
                        </a:rPr>
                        <a:t>729</a:t>
                      </a:r>
                      <a:endParaRPr lang="en-US" dirty="0"/>
                    </a:p>
                  </a:txBody>
                  <a:tcPr/>
                </a:tc>
                <a:tc>
                  <a:txBody>
                    <a:bodyPr/>
                    <a:lstStyle/>
                    <a:p>
                      <a:pPr algn="ctr"/>
                      <a:r>
                        <a:rPr lang="en-US" dirty="0"/>
                        <a:t>79</a:t>
                      </a:r>
                    </a:p>
                  </a:txBody>
                  <a:tcPr/>
                </a:tc>
                <a:tc>
                  <a:txBody>
                    <a:bodyPr/>
                    <a:lstStyle/>
                    <a:p>
                      <a:pPr algn="ctr"/>
                      <a:r>
                        <a:rPr lang="en-US" dirty="0"/>
                        <a:t>88</a:t>
                      </a:r>
                    </a:p>
                  </a:txBody>
                  <a:tcPr/>
                </a:tc>
                <a:tc>
                  <a:txBody>
                    <a:bodyPr/>
                    <a:lstStyle/>
                    <a:p>
                      <a:pPr algn="ctr"/>
                      <a:r>
                        <a:rPr lang="en-US" dirty="0"/>
                        <a:t>88</a:t>
                      </a:r>
                    </a:p>
                  </a:txBody>
                  <a:tcPr/>
                </a:tc>
                <a:extLst>
                  <a:ext uri="{0D108BD9-81ED-4DB2-BD59-A6C34878D82A}">
                    <a16:rowId xmlns:a16="http://schemas.microsoft.com/office/drawing/2014/main" val="223156372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Q1-Graph4.csv</a:t>
                      </a:r>
                    </a:p>
                  </a:txBody>
                  <a:tcPr/>
                </a:tc>
                <a:tc>
                  <a:txBody>
                    <a:bodyPr/>
                    <a:lstStyle/>
                    <a:p>
                      <a:pPr algn="ctr"/>
                      <a:r>
                        <a:rPr lang="en-US" sz="1800" kern="1200" dirty="0">
                          <a:effectLst/>
                        </a:rPr>
                        <a:t>732</a:t>
                      </a:r>
                      <a:endParaRPr lang="en-US" dirty="0"/>
                    </a:p>
                  </a:txBody>
                  <a:tcPr/>
                </a:tc>
                <a:tc>
                  <a:txBody>
                    <a:bodyPr/>
                    <a:lstStyle/>
                    <a:p>
                      <a:pPr algn="ctr"/>
                      <a:r>
                        <a:rPr lang="en-US" dirty="0"/>
                        <a:t>87</a:t>
                      </a:r>
                    </a:p>
                  </a:txBody>
                  <a:tcPr/>
                </a:tc>
                <a:tc>
                  <a:txBody>
                    <a:bodyPr/>
                    <a:lstStyle/>
                    <a:p>
                      <a:pPr algn="ctr"/>
                      <a:r>
                        <a:rPr lang="en-US" dirty="0"/>
                        <a:t>176</a:t>
                      </a:r>
                    </a:p>
                  </a:txBody>
                  <a:tcPr/>
                </a:tc>
                <a:tc>
                  <a:txBody>
                    <a:bodyPr/>
                    <a:lstStyle/>
                    <a:p>
                      <a:pPr algn="ctr"/>
                      <a:r>
                        <a:rPr lang="en-US" dirty="0"/>
                        <a:t>176</a:t>
                      </a:r>
                    </a:p>
                  </a:txBody>
                  <a:tcPr/>
                </a:tc>
                <a:extLst>
                  <a:ext uri="{0D108BD9-81ED-4DB2-BD59-A6C34878D82A}">
                    <a16:rowId xmlns:a16="http://schemas.microsoft.com/office/drawing/2014/main" val="219682874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Q1-Graph5.csv</a:t>
                      </a:r>
                    </a:p>
                  </a:txBody>
                  <a:tcPr/>
                </a:tc>
                <a:tc>
                  <a:txBody>
                    <a:bodyPr/>
                    <a:lstStyle/>
                    <a:p>
                      <a:pPr algn="ctr"/>
                      <a:r>
                        <a:rPr lang="en-US" sz="1800" kern="1200" dirty="0">
                          <a:effectLst/>
                        </a:rPr>
                        <a:t>395</a:t>
                      </a:r>
                      <a:endParaRPr lang="en-US" dirty="0"/>
                    </a:p>
                  </a:txBody>
                  <a:tcPr/>
                </a:tc>
                <a:tc>
                  <a:txBody>
                    <a:bodyPr/>
                    <a:lstStyle/>
                    <a:p>
                      <a:pPr algn="ctr"/>
                      <a:r>
                        <a:rPr lang="en-US" dirty="0"/>
                        <a:t>86</a:t>
                      </a:r>
                    </a:p>
                  </a:txBody>
                  <a:tcPr/>
                </a:tc>
                <a:tc>
                  <a:txBody>
                    <a:bodyPr/>
                    <a:lstStyle/>
                    <a:p>
                      <a:pPr algn="ctr"/>
                      <a:r>
                        <a:rPr lang="en-US" dirty="0"/>
                        <a:t>124</a:t>
                      </a:r>
                    </a:p>
                  </a:txBody>
                  <a:tcPr/>
                </a:tc>
                <a:tc>
                  <a:txBody>
                    <a:bodyPr/>
                    <a:lstStyle/>
                    <a:p>
                      <a:pPr algn="ctr"/>
                      <a:r>
                        <a:rPr lang="en-US" dirty="0"/>
                        <a:t>124</a:t>
                      </a:r>
                    </a:p>
                  </a:txBody>
                  <a:tcPr/>
                </a:tc>
                <a:extLst>
                  <a:ext uri="{0D108BD9-81ED-4DB2-BD59-A6C34878D82A}">
                    <a16:rowId xmlns:a16="http://schemas.microsoft.com/office/drawing/2014/main" val="361082486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CGCS-Template.csv</a:t>
                      </a:r>
                    </a:p>
                  </a:txBody>
                  <a:tcPr/>
                </a:tc>
                <a:tc>
                  <a:txBody>
                    <a:bodyPr/>
                    <a:lstStyle/>
                    <a:p>
                      <a:pPr algn="ctr"/>
                      <a:r>
                        <a:rPr lang="en-US" sz="1800" kern="1200" dirty="0">
                          <a:effectLst/>
                        </a:rPr>
                        <a:t>1325</a:t>
                      </a:r>
                      <a:endParaRPr lang="en-US" dirty="0"/>
                    </a:p>
                  </a:txBody>
                  <a:tcPr/>
                </a:tc>
                <a:tc>
                  <a:txBody>
                    <a:bodyPr/>
                    <a:lstStyle/>
                    <a:p>
                      <a:pPr algn="ctr"/>
                      <a:r>
                        <a:rPr lang="en-US" dirty="0"/>
                        <a:t>88</a:t>
                      </a:r>
                    </a:p>
                  </a:txBody>
                  <a:tcPr/>
                </a:tc>
                <a:tc>
                  <a:txBody>
                    <a:bodyPr/>
                    <a:lstStyle/>
                    <a:p>
                      <a:pPr algn="ctr"/>
                      <a:r>
                        <a:rPr lang="en-US" dirty="0"/>
                        <a:t>301</a:t>
                      </a:r>
                    </a:p>
                  </a:txBody>
                  <a:tcPr/>
                </a:tc>
                <a:tc>
                  <a:txBody>
                    <a:bodyPr/>
                    <a:lstStyle/>
                    <a:p>
                      <a:pPr algn="ctr"/>
                      <a:r>
                        <a:rPr lang="en-US" dirty="0"/>
                        <a:t>0</a:t>
                      </a:r>
                    </a:p>
                  </a:txBody>
                  <a:tcPr/>
                </a:tc>
                <a:extLst>
                  <a:ext uri="{0D108BD9-81ED-4DB2-BD59-A6C34878D82A}">
                    <a16:rowId xmlns:a16="http://schemas.microsoft.com/office/drawing/2014/main" val="1448076085"/>
                  </a:ext>
                </a:extLst>
              </a:tr>
            </a:tbl>
          </a:graphicData>
        </a:graphic>
      </p:graphicFrame>
    </p:spTree>
    <p:extLst>
      <p:ext uri="{BB962C8B-B14F-4D97-AF65-F5344CB8AC3E}">
        <p14:creationId xmlns:p14="http://schemas.microsoft.com/office/powerpoint/2010/main" val="322171152"/>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r>
              <a:rPr lang="en-US" dirty="0"/>
              <a:t>Communication Channel:</a:t>
            </a:r>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4" name="Picture 3"/>
          <p:cNvPicPr>
            <a:picLocks noChangeAspect="1"/>
          </p:cNvPicPr>
          <p:nvPr/>
        </p:nvPicPr>
        <p:blipFill>
          <a:blip r:embed="rId2"/>
          <a:stretch>
            <a:fillRect/>
          </a:stretch>
        </p:blipFill>
        <p:spPr>
          <a:xfrm>
            <a:off x="496981" y="2309507"/>
            <a:ext cx="5932424" cy="3608214"/>
          </a:xfrm>
          <a:prstGeom prst="rect">
            <a:avLst/>
          </a:prstGeom>
        </p:spPr>
      </p:pic>
      <p:pic>
        <p:nvPicPr>
          <p:cNvPr id="7" name="Picture 6"/>
          <p:cNvPicPr>
            <a:picLocks noChangeAspect="1"/>
          </p:cNvPicPr>
          <p:nvPr/>
        </p:nvPicPr>
        <p:blipFill>
          <a:blip r:embed="rId3"/>
          <a:stretch>
            <a:fillRect/>
          </a:stretch>
        </p:blipFill>
        <p:spPr>
          <a:xfrm>
            <a:off x="6309378" y="2231724"/>
            <a:ext cx="5273497" cy="3360711"/>
          </a:xfrm>
          <a:prstGeom prst="rect">
            <a:avLst/>
          </a:prstGeom>
        </p:spPr>
      </p:pic>
    </p:spTree>
    <p:extLst>
      <p:ext uri="{BB962C8B-B14F-4D97-AF65-F5344CB8AC3E}">
        <p14:creationId xmlns:p14="http://schemas.microsoft.com/office/powerpoint/2010/main" val="1939679869"/>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r>
              <a:rPr lang="en-US" dirty="0"/>
              <a:t>Communication Channel:</a:t>
            </a:r>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7" name="Picture 6"/>
          <p:cNvPicPr>
            <a:picLocks noChangeAspect="1"/>
          </p:cNvPicPr>
          <p:nvPr/>
        </p:nvPicPr>
        <p:blipFill>
          <a:blip r:embed="rId2"/>
          <a:stretch>
            <a:fillRect/>
          </a:stretch>
        </p:blipFill>
        <p:spPr>
          <a:xfrm>
            <a:off x="6309378" y="2231724"/>
            <a:ext cx="5273497" cy="3360711"/>
          </a:xfrm>
          <a:prstGeom prst="rect">
            <a:avLst/>
          </a:prstGeom>
        </p:spPr>
      </p:pic>
      <p:pic>
        <p:nvPicPr>
          <p:cNvPr id="5" name="Picture 4"/>
          <p:cNvPicPr>
            <a:picLocks noChangeAspect="1"/>
          </p:cNvPicPr>
          <p:nvPr/>
        </p:nvPicPr>
        <p:blipFill>
          <a:blip r:embed="rId3"/>
          <a:stretch>
            <a:fillRect/>
          </a:stretch>
        </p:blipFill>
        <p:spPr>
          <a:xfrm>
            <a:off x="593883" y="2139351"/>
            <a:ext cx="5870137" cy="3506429"/>
          </a:xfrm>
          <a:prstGeom prst="rect">
            <a:avLst/>
          </a:prstGeom>
        </p:spPr>
      </p:pic>
    </p:spTree>
    <p:extLst>
      <p:ext uri="{BB962C8B-B14F-4D97-AF65-F5344CB8AC3E}">
        <p14:creationId xmlns:p14="http://schemas.microsoft.com/office/powerpoint/2010/main" val="3483479164"/>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r>
              <a:rPr lang="en-US" dirty="0"/>
              <a:t>Communication Channel:</a:t>
            </a:r>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5" name="Picture 4"/>
          <p:cNvPicPr>
            <a:picLocks noChangeAspect="1"/>
          </p:cNvPicPr>
          <p:nvPr/>
        </p:nvPicPr>
        <p:blipFill>
          <a:blip r:embed="rId2"/>
          <a:stretch>
            <a:fillRect/>
          </a:stretch>
        </p:blipFill>
        <p:spPr>
          <a:xfrm>
            <a:off x="472195" y="2458527"/>
            <a:ext cx="5814564" cy="3436918"/>
          </a:xfrm>
          <a:prstGeom prst="rect">
            <a:avLst/>
          </a:prstGeom>
        </p:spPr>
      </p:pic>
      <p:pic>
        <p:nvPicPr>
          <p:cNvPr id="7" name="Picture 6"/>
          <p:cNvPicPr>
            <a:picLocks noChangeAspect="1"/>
          </p:cNvPicPr>
          <p:nvPr/>
        </p:nvPicPr>
        <p:blipFill>
          <a:blip r:embed="rId3"/>
          <a:stretch>
            <a:fillRect/>
          </a:stretch>
        </p:blipFill>
        <p:spPr>
          <a:xfrm>
            <a:off x="6286759" y="2323590"/>
            <a:ext cx="5273497" cy="3360711"/>
          </a:xfrm>
          <a:prstGeom prst="rect">
            <a:avLst/>
          </a:prstGeom>
        </p:spPr>
      </p:pic>
    </p:spTree>
    <p:extLst>
      <p:ext uri="{BB962C8B-B14F-4D97-AF65-F5344CB8AC3E}">
        <p14:creationId xmlns:p14="http://schemas.microsoft.com/office/powerpoint/2010/main" val="1331077059"/>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r>
              <a:rPr lang="en-US" dirty="0"/>
              <a:t>Communication Channel:</a:t>
            </a:r>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4" name="Picture 3"/>
          <p:cNvPicPr>
            <a:picLocks noChangeAspect="1"/>
          </p:cNvPicPr>
          <p:nvPr/>
        </p:nvPicPr>
        <p:blipFill>
          <a:blip r:embed="rId2"/>
          <a:stretch>
            <a:fillRect/>
          </a:stretch>
        </p:blipFill>
        <p:spPr>
          <a:xfrm>
            <a:off x="431824" y="2320938"/>
            <a:ext cx="5854935" cy="3528574"/>
          </a:xfrm>
          <a:prstGeom prst="rect">
            <a:avLst/>
          </a:prstGeom>
        </p:spPr>
      </p:pic>
      <p:pic>
        <p:nvPicPr>
          <p:cNvPr id="7" name="Picture 6"/>
          <p:cNvPicPr>
            <a:picLocks noChangeAspect="1"/>
          </p:cNvPicPr>
          <p:nvPr/>
        </p:nvPicPr>
        <p:blipFill>
          <a:blip r:embed="rId3"/>
          <a:stretch>
            <a:fillRect/>
          </a:stretch>
        </p:blipFill>
        <p:spPr>
          <a:xfrm>
            <a:off x="6286759" y="2320938"/>
            <a:ext cx="5273497" cy="3360711"/>
          </a:xfrm>
          <a:prstGeom prst="rect">
            <a:avLst/>
          </a:prstGeom>
        </p:spPr>
      </p:pic>
    </p:spTree>
    <p:extLst>
      <p:ext uri="{BB962C8B-B14F-4D97-AF65-F5344CB8AC3E}">
        <p14:creationId xmlns:p14="http://schemas.microsoft.com/office/powerpoint/2010/main" val="3249862652"/>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Conclusions:</a:t>
            </a:r>
            <a:endParaRPr lang="en-GB" dirty="0"/>
          </a:p>
        </p:txBody>
      </p:sp>
      <p:sp>
        <p:nvSpPr>
          <p:cNvPr id="3" name="Content Placeholder 2"/>
          <p:cNvSpPr>
            <a:spLocks noGrp="1"/>
          </p:cNvSpPr>
          <p:nvPr>
            <p:ph idx="1"/>
          </p:nvPr>
        </p:nvSpPr>
        <p:spPr/>
        <p:txBody>
          <a:bodyPr>
            <a:normAutofit/>
          </a:bodyPr>
          <a:lstStyle/>
          <a:p>
            <a:r>
              <a:rPr lang="en-IN" sz="2400" dirty="0"/>
              <a:t>The Channel Analysis further strengthens our claim regarding the Graph1 and Graph2 being the most similar to the Template.</a:t>
            </a:r>
          </a:p>
          <a:p>
            <a:r>
              <a:rPr lang="en-IN" sz="2400" dirty="0"/>
              <a:t>As can be seen from the Analysis, Graph1 and 2 are very near to the template in both Travel and the procurement Channel.</a:t>
            </a:r>
          </a:p>
          <a:p>
            <a:r>
              <a:rPr lang="en-IN" sz="2400" dirty="0"/>
              <a:t>However, for the Communication Channel, Graph2 seems to be slightly more similar to the Template than Graph1</a:t>
            </a:r>
          </a:p>
          <a:p>
            <a:r>
              <a:rPr lang="en-IN" sz="2400" dirty="0"/>
              <a:t>Since the Communication Channel forms maximum of the data for Template, Graph1 and Graph2, it can be deduced that Communication Channel contributes a large percentage for the similarity of Graph 2 being slightly more than Graph 1.</a:t>
            </a:r>
            <a:endParaRPr lang="en-GB" sz="2400" dirty="0"/>
          </a:p>
        </p:txBody>
      </p:sp>
    </p:spTree>
    <p:extLst>
      <p:ext uri="{BB962C8B-B14F-4D97-AF65-F5344CB8AC3E}">
        <p14:creationId xmlns:p14="http://schemas.microsoft.com/office/powerpoint/2010/main" val="839816653"/>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EBDB68-D26C-4166-B740-60346F6AFE50}"/>
              </a:ext>
            </a:extLst>
          </p:cNvPr>
          <p:cNvSpPr>
            <a:spLocks noGrp="1"/>
          </p:cNvSpPr>
          <p:nvPr>
            <p:ph type="title"/>
          </p:nvPr>
        </p:nvSpPr>
        <p:spPr/>
        <p:txBody>
          <a:bodyPr/>
          <a:lstStyle/>
          <a:p>
            <a:r>
              <a:rPr lang="en-US" dirty="0"/>
              <a:t>New approach for Question 2(building the networks)</a:t>
            </a:r>
          </a:p>
        </p:txBody>
      </p:sp>
      <p:sp>
        <p:nvSpPr>
          <p:cNvPr id="3" name="Content Placeholder 2">
            <a:extLst>
              <a:ext uri="{FF2B5EF4-FFF2-40B4-BE49-F238E27FC236}">
                <a16:creationId xmlns:a16="http://schemas.microsoft.com/office/drawing/2014/main" id="{16EA6B46-5A86-49BB-9964-E98CB1E7C473}"/>
              </a:ext>
            </a:extLst>
          </p:cNvPr>
          <p:cNvSpPr>
            <a:spLocks noGrp="1"/>
          </p:cNvSpPr>
          <p:nvPr>
            <p:ph idx="1"/>
          </p:nvPr>
        </p:nvSpPr>
        <p:spPr/>
        <p:txBody>
          <a:bodyPr/>
          <a:lstStyle/>
          <a:p>
            <a:r>
              <a:rPr lang="en-US" dirty="0"/>
              <a:t>Listing the nodes which represent people</a:t>
            </a:r>
          </a:p>
          <a:p>
            <a:r>
              <a:rPr lang="en-US" dirty="0"/>
              <a:t>Listing the people based on channels based on the mentioned intuitions</a:t>
            </a:r>
          </a:p>
          <a:p>
            <a:r>
              <a:rPr lang="en-US" dirty="0"/>
              <a:t>Selecting the most relevant people for each channel</a:t>
            </a:r>
          </a:p>
          <a:p>
            <a:r>
              <a:rPr lang="en-US" dirty="0"/>
              <a:t>Finding the direct connections(communication channel)</a:t>
            </a:r>
          </a:p>
          <a:p>
            <a:r>
              <a:rPr lang="en-US" dirty="0"/>
              <a:t>Finding all other connections</a:t>
            </a:r>
          </a:p>
          <a:p>
            <a:endParaRPr lang="en-US" dirty="0"/>
          </a:p>
          <a:p>
            <a:endParaRPr lang="en-US" dirty="0"/>
          </a:p>
          <a:p>
            <a:endParaRPr lang="en-US" dirty="0"/>
          </a:p>
        </p:txBody>
      </p:sp>
    </p:spTree>
    <p:extLst>
      <p:ext uri="{BB962C8B-B14F-4D97-AF65-F5344CB8AC3E}">
        <p14:creationId xmlns:p14="http://schemas.microsoft.com/office/powerpoint/2010/main" val="2696539931"/>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1CF5F6-D671-4145-A2FB-F0E29FF79FE0}"/>
              </a:ext>
            </a:extLst>
          </p:cNvPr>
          <p:cNvSpPr>
            <a:spLocks noGrp="1"/>
          </p:cNvSpPr>
          <p:nvPr>
            <p:ph type="title"/>
          </p:nvPr>
        </p:nvSpPr>
        <p:spPr/>
        <p:txBody>
          <a:bodyPr/>
          <a:lstStyle/>
          <a:p>
            <a:r>
              <a:rPr lang="en-US" dirty="0"/>
              <a:t>Network creation based on the seeds</a:t>
            </a:r>
          </a:p>
        </p:txBody>
      </p:sp>
      <p:sp>
        <p:nvSpPr>
          <p:cNvPr id="3" name="Content Placeholder 2">
            <a:extLst>
              <a:ext uri="{FF2B5EF4-FFF2-40B4-BE49-F238E27FC236}">
                <a16:creationId xmlns:a16="http://schemas.microsoft.com/office/drawing/2014/main" id="{F18C89B3-FB5E-4AF6-8843-1FCCD2DCD5EB}"/>
              </a:ext>
            </a:extLst>
          </p:cNvPr>
          <p:cNvSpPr>
            <a:spLocks noGrp="1"/>
          </p:cNvSpPr>
          <p:nvPr>
            <p:ph idx="1"/>
          </p:nvPr>
        </p:nvSpPr>
        <p:spPr/>
        <p:txBody>
          <a:bodyPr/>
          <a:lstStyle/>
          <a:p>
            <a:r>
              <a:rPr lang="en-US" dirty="0"/>
              <a:t>Our approach:</a:t>
            </a:r>
          </a:p>
          <a:p>
            <a:pPr lvl="1"/>
            <a:r>
              <a:rPr lang="en-US" dirty="0"/>
              <a:t>Difference based on the previous approach</a:t>
            </a:r>
          </a:p>
          <a:p>
            <a:pPr lvl="1"/>
            <a:r>
              <a:rPr lang="en-US" dirty="0"/>
              <a:t>General for each channel but different for each seed</a:t>
            </a:r>
          </a:p>
          <a:p>
            <a:pPr lvl="1"/>
            <a:r>
              <a:rPr lang="en-US" dirty="0"/>
              <a:t>It would indicate if a seed leads to a network</a:t>
            </a:r>
          </a:p>
          <a:p>
            <a:pPr lvl="1"/>
            <a:r>
              <a:rPr lang="en-US" dirty="0"/>
              <a:t>Generate all the important people</a:t>
            </a:r>
          </a:p>
          <a:p>
            <a:pPr lvl="1"/>
            <a:r>
              <a:rPr lang="en-US" dirty="0"/>
              <a:t>Generate all the connected nodes(regardless of their channel)</a:t>
            </a:r>
          </a:p>
          <a:p>
            <a:r>
              <a:rPr lang="en-US" dirty="0"/>
              <a:t>Seed 1</a:t>
            </a:r>
          </a:p>
          <a:p>
            <a:r>
              <a:rPr lang="en-US" dirty="0"/>
              <a:t>Seed 2</a:t>
            </a:r>
          </a:p>
          <a:p>
            <a:r>
              <a:rPr lang="en-US" dirty="0"/>
              <a:t>Seed 3</a:t>
            </a:r>
          </a:p>
        </p:txBody>
      </p:sp>
    </p:spTree>
    <p:extLst>
      <p:ext uri="{BB962C8B-B14F-4D97-AF65-F5344CB8AC3E}">
        <p14:creationId xmlns:p14="http://schemas.microsoft.com/office/powerpoint/2010/main" val="344946983"/>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1CF5F6-D671-4145-A2FB-F0E29FF79FE0}"/>
              </a:ext>
            </a:extLst>
          </p:cNvPr>
          <p:cNvSpPr>
            <a:spLocks noGrp="1"/>
          </p:cNvSpPr>
          <p:nvPr>
            <p:ph type="title"/>
          </p:nvPr>
        </p:nvSpPr>
        <p:spPr/>
        <p:txBody>
          <a:bodyPr/>
          <a:lstStyle/>
          <a:p>
            <a:r>
              <a:rPr lang="en-US" dirty="0"/>
              <a:t>Network creation based on the seeds</a:t>
            </a:r>
          </a:p>
        </p:txBody>
      </p:sp>
      <p:sp>
        <p:nvSpPr>
          <p:cNvPr id="3" name="Content Placeholder 2">
            <a:extLst>
              <a:ext uri="{FF2B5EF4-FFF2-40B4-BE49-F238E27FC236}">
                <a16:creationId xmlns:a16="http://schemas.microsoft.com/office/drawing/2014/main" id="{F18C89B3-FB5E-4AF6-8843-1FCCD2DCD5EB}"/>
              </a:ext>
            </a:extLst>
          </p:cNvPr>
          <p:cNvSpPr>
            <a:spLocks noGrp="1"/>
          </p:cNvSpPr>
          <p:nvPr>
            <p:ph idx="1"/>
          </p:nvPr>
        </p:nvSpPr>
        <p:spPr/>
        <p:txBody>
          <a:bodyPr/>
          <a:lstStyle/>
          <a:p>
            <a:pPr marL="0" indent="0">
              <a:buNone/>
            </a:pPr>
            <a:r>
              <a:rPr lang="en-US" dirty="0"/>
              <a:t>Previous approach:</a:t>
            </a:r>
          </a:p>
          <a:p>
            <a:pPr lvl="1"/>
            <a:r>
              <a:rPr lang="en-US" dirty="0"/>
              <a:t>The analysis was done without considering the channels</a:t>
            </a:r>
          </a:p>
          <a:p>
            <a:pPr lvl="1"/>
            <a:r>
              <a:rPr lang="en-US" dirty="0"/>
              <a:t>All the nodes were treated the same(person and non-person)</a:t>
            </a:r>
          </a:p>
          <a:p>
            <a:pPr lvl="1"/>
            <a:r>
              <a:rPr lang="en-US" dirty="0"/>
              <a:t>Very few intuitions from the Template and graphs of Q1 was taken into account</a:t>
            </a:r>
          </a:p>
          <a:p>
            <a:pPr lvl="1"/>
            <a:r>
              <a:rPr lang="en-US" dirty="0"/>
              <a:t>Analysis was done not based on different channels</a:t>
            </a:r>
          </a:p>
          <a:p>
            <a:pPr lvl="1"/>
            <a:endParaRPr lang="en-US" dirty="0"/>
          </a:p>
        </p:txBody>
      </p:sp>
    </p:spTree>
    <p:extLst>
      <p:ext uri="{BB962C8B-B14F-4D97-AF65-F5344CB8AC3E}">
        <p14:creationId xmlns:p14="http://schemas.microsoft.com/office/powerpoint/2010/main" val="2669100196"/>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60AC71-4640-481B-927C-4274235C443E}"/>
              </a:ext>
            </a:extLst>
          </p:cNvPr>
          <p:cNvSpPr>
            <a:spLocks noGrp="1"/>
          </p:cNvSpPr>
          <p:nvPr>
            <p:ph type="title"/>
          </p:nvPr>
        </p:nvSpPr>
        <p:spPr/>
        <p:txBody>
          <a:bodyPr/>
          <a:lstStyle/>
          <a:p>
            <a:r>
              <a:rPr lang="en-US" dirty="0"/>
              <a:t>Step I: Locating the node in the Big Graph</a:t>
            </a:r>
          </a:p>
        </p:txBody>
      </p:sp>
      <p:sp>
        <p:nvSpPr>
          <p:cNvPr id="3" name="Content Placeholder 2">
            <a:extLst>
              <a:ext uri="{FF2B5EF4-FFF2-40B4-BE49-F238E27FC236}">
                <a16:creationId xmlns:a16="http://schemas.microsoft.com/office/drawing/2014/main" id="{30F9561C-4D3E-4993-94C2-FE658B447F4C}"/>
              </a:ext>
            </a:extLst>
          </p:cNvPr>
          <p:cNvSpPr>
            <a:spLocks noGrp="1"/>
          </p:cNvSpPr>
          <p:nvPr>
            <p:ph idx="1"/>
          </p:nvPr>
        </p:nvSpPr>
        <p:spPr/>
        <p:txBody>
          <a:bodyPr/>
          <a:lstStyle/>
          <a:p>
            <a:r>
              <a:rPr lang="en-US" dirty="0"/>
              <a:t>Seed 1</a:t>
            </a:r>
          </a:p>
          <a:p>
            <a:pPr marL="0" indent="0">
              <a:buNone/>
            </a:pPr>
            <a:endParaRPr lang="en-US" dirty="0"/>
          </a:p>
          <a:p>
            <a:pPr marL="0" indent="0">
              <a:buNone/>
            </a:pPr>
            <a:endParaRPr lang="en-US" dirty="0"/>
          </a:p>
          <a:p>
            <a:r>
              <a:rPr lang="en-US" dirty="0"/>
              <a:t>Seed 2</a:t>
            </a:r>
          </a:p>
          <a:p>
            <a:endParaRPr lang="en-US" dirty="0"/>
          </a:p>
          <a:p>
            <a:endParaRPr lang="en-US" dirty="0"/>
          </a:p>
          <a:p>
            <a:r>
              <a:rPr lang="en-US" dirty="0"/>
              <a:t>Seed 3</a:t>
            </a:r>
          </a:p>
          <a:p>
            <a:endParaRPr lang="en-US" dirty="0"/>
          </a:p>
        </p:txBody>
      </p:sp>
      <p:pic>
        <p:nvPicPr>
          <p:cNvPr id="4" name="Picture 3">
            <a:extLst>
              <a:ext uri="{FF2B5EF4-FFF2-40B4-BE49-F238E27FC236}">
                <a16:creationId xmlns:a16="http://schemas.microsoft.com/office/drawing/2014/main" id="{979E100D-8B2E-4BC2-8813-2718A0FFC94F}"/>
              </a:ext>
            </a:extLst>
          </p:cNvPr>
          <p:cNvPicPr>
            <a:picLocks noChangeAspect="1"/>
          </p:cNvPicPr>
          <p:nvPr/>
        </p:nvPicPr>
        <p:blipFill>
          <a:blip r:embed="rId2"/>
          <a:stretch>
            <a:fillRect/>
          </a:stretch>
        </p:blipFill>
        <p:spPr>
          <a:xfrm>
            <a:off x="3390668" y="1690688"/>
            <a:ext cx="5286375" cy="8286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 name="Picture 4">
            <a:extLst>
              <a:ext uri="{FF2B5EF4-FFF2-40B4-BE49-F238E27FC236}">
                <a16:creationId xmlns:a16="http://schemas.microsoft.com/office/drawing/2014/main" id="{3098AC74-A738-4284-AC5A-80CEA16B31BA}"/>
              </a:ext>
            </a:extLst>
          </p:cNvPr>
          <p:cNvPicPr>
            <a:picLocks noChangeAspect="1"/>
          </p:cNvPicPr>
          <p:nvPr/>
        </p:nvPicPr>
        <p:blipFill>
          <a:blip r:embed="rId3"/>
          <a:stretch>
            <a:fillRect/>
          </a:stretch>
        </p:blipFill>
        <p:spPr>
          <a:xfrm>
            <a:off x="3390668" y="3134519"/>
            <a:ext cx="4943475" cy="8667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Picture 5">
            <a:extLst>
              <a:ext uri="{FF2B5EF4-FFF2-40B4-BE49-F238E27FC236}">
                <a16:creationId xmlns:a16="http://schemas.microsoft.com/office/drawing/2014/main" id="{F1BE3A79-A4DD-44A6-822F-4ADF151F2C91}"/>
              </a:ext>
            </a:extLst>
          </p:cNvPr>
          <p:cNvPicPr>
            <a:picLocks noChangeAspect="1"/>
          </p:cNvPicPr>
          <p:nvPr/>
        </p:nvPicPr>
        <p:blipFill>
          <a:blip r:embed="rId4"/>
          <a:stretch>
            <a:fillRect/>
          </a:stretch>
        </p:blipFill>
        <p:spPr>
          <a:xfrm>
            <a:off x="3390668" y="4338638"/>
            <a:ext cx="5181600" cy="16287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541487646"/>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5D4C36-D446-434D-A911-40808ABFFEA6}"/>
              </a:ext>
            </a:extLst>
          </p:cNvPr>
          <p:cNvSpPr>
            <a:spLocks noGrp="1"/>
          </p:cNvSpPr>
          <p:nvPr>
            <p:ph type="title"/>
          </p:nvPr>
        </p:nvSpPr>
        <p:spPr/>
        <p:txBody>
          <a:bodyPr/>
          <a:lstStyle/>
          <a:p>
            <a:r>
              <a:rPr lang="en-US" dirty="0"/>
              <a:t>Step II: creating the level 2</a:t>
            </a:r>
          </a:p>
        </p:txBody>
      </p:sp>
      <p:sp>
        <p:nvSpPr>
          <p:cNvPr id="3" name="Content Placeholder 2">
            <a:extLst>
              <a:ext uri="{FF2B5EF4-FFF2-40B4-BE49-F238E27FC236}">
                <a16:creationId xmlns:a16="http://schemas.microsoft.com/office/drawing/2014/main" id="{64F374C5-3C11-446C-9B44-60E43BD91518}"/>
              </a:ext>
            </a:extLst>
          </p:cNvPr>
          <p:cNvSpPr>
            <a:spLocks noGrp="1"/>
          </p:cNvSpPr>
          <p:nvPr>
            <p:ph idx="1"/>
          </p:nvPr>
        </p:nvSpPr>
        <p:spPr/>
        <p:txBody>
          <a:bodyPr/>
          <a:lstStyle/>
          <a:p>
            <a:r>
              <a:rPr lang="en-US" dirty="0"/>
              <a:t>In this step we will find all the edges that are connected to the seed nodes (Source and Target)</a:t>
            </a:r>
          </a:p>
          <a:p>
            <a:r>
              <a:rPr lang="en-US" dirty="0"/>
              <a:t>We checked the characteristics of the nodes</a:t>
            </a:r>
          </a:p>
          <a:p>
            <a:r>
              <a:rPr lang="en-US" dirty="0"/>
              <a:t>We also checked the channels which these edges belonged to</a:t>
            </a:r>
          </a:p>
        </p:txBody>
      </p:sp>
    </p:spTree>
    <p:extLst>
      <p:ext uri="{BB962C8B-B14F-4D97-AF65-F5344CB8AC3E}">
        <p14:creationId xmlns:p14="http://schemas.microsoft.com/office/powerpoint/2010/main" val="33014122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B9F6F0-7DB3-4852-B506-FABDF5299892}"/>
              </a:ext>
            </a:extLst>
          </p:cNvPr>
          <p:cNvSpPr>
            <a:spLocks noGrp="1"/>
          </p:cNvSpPr>
          <p:nvPr>
            <p:ph type="title"/>
          </p:nvPr>
        </p:nvSpPr>
        <p:spPr/>
        <p:txBody>
          <a:bodyPr/>
          <a:lstStyle/>
          <a:p>
            <a:r>
              <a:rPr lang="en-US" dirty="0"/>
              <a:t>Question 1 files comparison based on data distribution on eType</a:t>
            </a:r>
          </a:p>
        </p:txBody>
      </p:sp>
      <p:graphicFrame>
        <p:nvGraphicFramePr>
          <p:cNvPr id="7" name="Table 7">
            <a:extLst>
              <a:ext uri="{FF2B5EF4-FFF2-40B4-BE49-F238E27FC236}">
                <a16:creationId xmlns:a16="http://schemas.microsoft.com/office/drawing/2014/main" id="{7990AA2E-03DD-4D73-A6DA-97E6BD92061F}"/>
              </a:ext>
            </a:extLst>
          </p:cNvPr>
          <p:cNvGraphicFramePr>
            <a:graphicFrameLocks noGrp="1"/>
          </p:cNvGraphicFramePr>
          <p:nvPr>
            <p:ph idx="1"/>
            <p:extLst>
              <p:ext uri="{D42A27DB-BD31-4B8C-83A1-F6EECF244321}">
                <p14:modId xmlns:p14="http://schemas.microsoft.com/office/powerpoint/2010/main" val="3536777986"/>
              </p:ext>
            </p:extLst>
          </p:nvPr>
        </p:nvGraphicFramePr>
        <p:xfrm>
          <a:off x="733550" y="1807868"/>
          <a:ext cx="4859384" cy="2559945"/>
        </p:xfrm>
        <a:graphic>
          <a:graphicData uri="http://schemas.openxmlformats.org/drawingml/2006/table">
            <a:tbl>
              <a:tblPr firstRow="1" bandRow="1">
                <a:tableStyleId>{7E9639D4-E3E2-4D34-9284-5A2195B3D0D7}</a:tableStyleId>
              </a:tblPr>
              <a:tblGrid>
                <a:gridCol w="786069">
                  <a:extLst>
                    <a:ext uri="{9D8B030D-6E8A-4147-A177-3AD203B41FA5}">
                      <a16:colId xmlns:a16="http://schemas.microsoft.com/office/drawing/2014/main" val="2280984329"/>
                    </a:ext>
                  </a:extLst>
                </a:gridCol>
                <a:gridCol w="582233">
                  <a:extLst>
                    <a:ext uri="{9D8B030D-6E8A-4147-A177-3AD203B41FA5}">
                      <a16:colId xmlns:a16="http://schemas.microsoft.com/office/drawing/2014/main" val="2131263198"/>
                    </a:ext>
                  </a:extLst>
                </a:gridCol>
                <a:gridCol w="498726">
                  <a:extLst>
                    <a:ext uri="{9D8B030D-6E8A-4147-A177-3AD203B41FA5}">
                      <a16:colId xmlns:a16="http://schemas.microsoft.com/office/drawing/2014/main" val="1097013496"/>
                    </a:ext>
                  </a:extLst>
                </a:gridCol>
                <a:gridCol w="498726">
                  <a:extLst>
                    <a:ext uri="{9D8B030D-6E8A-4147-A177-3AD203B41FA5}">
                      <a16:colId xmlns:a16="http://schemas.microsoft.com/office/drawing/2014/main" val="2987665690"/>
                    </a:ext>
                  </a:extLst>
                </a:gridCol>
                <a:gridCol w="498726">
                  <a:extLst>
                    <a:ext uri="{9D8B030D-6E8A-4147-A177-3AD203B41FA5}">
                      <a16:colId xmlns:a16="http://schemas.microsoft.com/office/drawing/2014/main" val="2828808762"/>
                    </a:ext>
                  </a:extLst>
                </a:gridCol>
                <a:gridCol w="498726">
                  <a:extLst>
                    <a:ext uri="{9D8B030D-6E8A-4147-A177-3AD203B41FA5}">
                      <a16:colId xmlns:a16="http://schemas.microsoft.com/office/drawing/2014/main" val="204906864"/>
                    </a:ext>
                  </a:extLst>
                </a:gridCol>
                <a:gridCol w="498726">
                  <a:extLst>
                    <a:ext uri="{9D8B030D-6E8A-4147-A177-3AD203B41FA5}">
                      <a16:colId xmlns:a16="http://schemas.microsoft.com/office/drawing/2014/main" val="1984915671"/>
                    </a:ext>
                  </a:extLst>
                </a:gridCol>
                <a:gridCol w="498726">
                  <a:extLst>
                    <a:ext uri="{9D8B030D-6E8A-4147-A177-3AD203B41FA5}">
                      <a16:colId xmlns:a16="http://schemas.microsoft.com/office/drawing/2014/main" val="1162398049"/>
                    </a:ext>
                  </a:extLst>
                </a:gridCol>
                <a:gridCol w="498726">
                  <a:extLst>
                    <a:ext uri="{9D8B030D-6E8A-4147-A177-3AD203B41FA5}">
                      <a16:colId xmlns:a16="http://schemas.microsoft.com/office/drawing/2014/main" val="3673277767"/>
                    </a:ext>
                  </a:extLst>
                </a:gridCol>
              </a:tblGrid>
              <a:tr h="471380">
                <a:tc>
                  <a:txBody>
                    <a:bodyPr/>
                    <a:lstStyle/>
                    <a:p>
                      <a:r>
                        <a:rPr lang="en-US" sz="1200" dirty="0"/>
                        <a:t>Name</a:t>
                      </a:r>
                    </a:p>
                  </a:txBody>
                  <a:tcPr/>
                </a:tc>
                <a:tc>
                  <a:txBody>
                    <a:bodyPr/>
                    <a:lstStyle/>
                    <a:p>
                      <a:r>
                        <a:rPr lang="en-US" sz="1200" dirty="0"/>
                        <a:t>#rows</a:t>
                      </a:r>
                    </a:p>
                  </a:txBody>
                  <a:tcPr/>
                </a:tc>
                <a:tc>
                  <a:txBody>
                    <a:bodyPr/>
                    <a:lstStyle/>
                    <a:p>
                      <a:r>
                        <a:rPr lang="en-US" sz="1200" dirty="0"/>
                        <a:t>#eT0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#eT1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#eT2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#eT3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#eT4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#eT5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#eT6</a:t>
                      </a:r>
                    </a:p>
                  </a:txBody>
                  <a:tcPr/>
                </a:tc>
                <a:extLst>
                  <a:ext uri="{0D108BD9-81ED-4DB2-BD59-A6C34878D82A}">
                    <a16:rowId xmlns:a16="http://schemas.microsoft.com/office/drawing/2014/main" val="2045821520"/>
                  </a:ext>
                </a:extLst>
              </a:tr>
              <a:tr h="3234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Graph 1</a:t>
                      </a:r>
                    </a:p>
                  </a:txBody>
                  <a:tcPr/>
                </a:tc>
                <a:tc>
                  <a:txBody>
                    <a:bodyPr/>
                    <a:lstStyle/>
                    <a:p>
                      <a:r>
                        <a:rPr lang="en-US" sz="1200" dirty="0"/>
                        <a:t>1216</a:t>
                      </a:r>
                    </a:p>
                  </a:txBody>
                  <a:tcPr/>
                </a:tc>
                <a:tc>
                  <a:txBody>
                    <a:bodyPr/>
                    <a:lstStyle/>
                    <a:p>
                      <a:r>
                        <a:rPr lang="en-US" sz="1200" dirty="0"/>
                        <a:t>187</a:t>
                      </a:r>
                    </a:p>
                  </a:txBody>
                  <a:tcPr>
                    <a:solidFill>
                      <a:srgbClr val="FF0000"/>
                    </a:solidFill>
                  </a:tcPr>
                </a:tc>
                <a:tc>
                  <a:txBody>
                    <a:bodyPr/>
                    <a:lstStyle/>
                    <a:p>
                      <a:r>
                        <a:rPr lang="en-US" sz="1200" dirty="0"/>
                        <a:t>131</a:t>
                      </a:r>
                    </a:p>
                  </a:txBody>
                  <a:tcPr>
                    <a:solidFill>
                      <a:srgbClr val="B2FF00"/>
                    </a:solidFill>
                  </a:tcPr>
                </a:tc>
                <a:tc>
                  <a:txBody>
                    <a:bodyPr/>
                    <a:lstStyle/>
                    <a:p>
                      <a:r>
                        <a:rPr lang="en-US" sz="1200" dirty="0"/>
                        <a:t>7</a:t>
                      </a:r>
                    </a:p>
                  </a:txBody>
                  <a:tcPr>
                    <a:solidFill>
                      <a:srgbClr val="FF00CD"/>
                    </a:solidFill>
                  </a:tcPr>
                </a:tc>
                <a:tc>
                  <a:txBody>
                    <a:bodyPr/>
                    <a:lstStyle/>
                    <a:p>
                      <a:r>
                        <a:rPr lang="en-US" sz="1200" dirty="0"/>
                        <a:t>7</a:t>
                      </a:r>
                    </a:p>
                  </a:txBody>
                  <a:tcPr>
                    <a:solidFill>
                      <a:srgbClr val="944585"/>
                    </a:solidFill>
                  </a:tcPr>
                </a:tc>
                <a:tc>
                  <a:txBody>
                    <a:bodyPr/>
                    <a:lstStyle/>
                    <a:p>
                      <a:r>
                        <a:rPr lang="en-US" sz="1200" dirty="0"/>
                        <a:t>1</a:t>
                      </a:r>
                    </a:p>
                  </a:txBody>
                  <a:tcPr>
                    <a:solidFill>
                      <a:srgbClr val="AFECED"/>
                    </a:solidFill>
                  </a:tcPr>
                </a:tc>
                <a:tc>
                  <a:txBody>
                    <a:bodyPr/>
                    <a:lstStyle/>
                    <a:p>
                      <a:r>
                        <a:rPr lang="en-US" sz="1200" dirty="0"/>
                        <a:t>846</a:t>
                      </a:r>
                    </a:p>
                  </a:txBody>
                  <a:tcPr>
                    <a:solidFill>
                      <a:srgbClr val="0019FF"/>
                    </a:solidFill>
                  </a:tcPr>
                </a:tc>
                <a:tc>
                  <a:txBody>
                    <a:bodyPr/>
                    <a:lstStyle/>
                    <a:p>
                      <a:r>
                        <a:rPr lang="en-US" sz="1200" dirty="0"/>
                        <a:t>37</a:t>
                      </a:r>
                    </a:p>
                  </a:txBody>
                  <a:tcPr>
                    <a:solidFill>
                      <a:srgbClr val="00CC7A"/>
                    </a:solidFill>
                  </a:tcPr>
                </a:tc>
                <a:extLst>
                  <a:ext uri="{0D108BD9-81ED-4DB2-BD59-A6C34878D82A}">
                    <a16:rowId xmlns:a16="http://schemas.microsoft.com/office/drawing/2014/main" val="2723981719"/>
                  </a:ext>
                </a:extLst>
              </a:tr>
              <a:tr h="3234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Graph 2</a:t>
                      </a:r>
                    </a:p>
                  </a:txBody>
                  <a:tcPr/>
                </a:tc>
                <a:tc>
                  <a:txBody>
                    <a:bodyPr/>
                    <a:lstStyle/>
                    <a:p>
                      <a:r>
                        <a:rPr lang="en-US" sz="1200" dirty="0"/>
                        <a:t>1300</a:t>
                      </a:r>
                    </a:p>
                  </a:txBody>
                  <a:tcPr/>
                </a:tc>
                <a:tc>
                  <a:txBody>
                    <a:bodyPr/>
                    <a:lstStyle/>
                    <a:p>
                      <a:r>
                        <a:rPr lang="en-US" sz="1200" dirty="0"/>
                        <a:t>258</a:t>
                      </a:r>
                    </a:p>
                  </a:txBody>
                  <a:tcPr>
                    <a:solidFill>
                      <a:srgbClr val="FF0000"/>
                    </a:solidFill>
                  </a:tcPr>
                </a:tc>
                <a:tc>
                  <a:txBody>
                    <a:bodyPr/>
                    <a:lstStyle/>
                    <a:p>
                      <a:r>
                        <a:rPr lang="en-US" sz="1200" dirty="0"/>
                        <a:t>177</a:t>
                      </a:r>
                    </a:p>
                  </a:txBody>
                  <a:tcPr>
                    <a:solidFill>
                      <a:srgbClr val="B2FF00"/>
                    </a:solidFill>
                  </a:tcPr>
                </a:tc>
                <a:tc>
                  <a:txBody>
                    <a:bodyPr/>
                    <a:lstStyle/>
                    <a:p>
                      <a:r>
                        <a:rPr lang="en-US" sz="1200" dirty="0"/>
                        <a:t>7</a:t>
                      </a:r>
                    </a:p>
                  </a:txBody>
                  <a:tcPr>
                    <a:solidFill>
                      <a:srgbClr val="FF00CD"/>
                    </a:solidFill>
                  </a:tcPr>
                </a:tc>
                <a:tc>
                  <a:txBody>
                    <a:bodyPr/>
                    <a:lstStyle/>
                    <a:p>
                      <a:r>
                        <a:rPr lang="en-US" sz="1200" dirty="0"/>
                        <a:t>7</a:t>
                      </a:r>
                    </a:p>
                  </a:txBody>
                  <a:tcPr>
                    <a:solidFill>
                      <a:srgbClr val="944585"/>
                    </a:solidFill>
                  </a:tcPr>
                </a:tc>
                <a:tc>
                  <a:txBody>
                    <a:bodyPr/>
                    <a:lstStyle/>
                    <a:p>
                      <a:r>
                        <a:rPr lang="en-US" sz="1200" dirty="0"/>
                        <a:t>4</a:t>
                      </a:r>
                    </a:p>
                  </a:txBody>
                  <a:tcPr>
                    <a:solidFill>
                      <a:srgbClr val="AFECED"/>
                    </a:solidFill>
                  </a:tcPr>
                </a:tc>
                <a:tc>
                  <a:txBody>
                    <a:bodyPr/>
                    <a:lstStyle/>
                    <a:p>
                      <a:r>
                        <a:rPr lang="en-US" sz="1200" dirty="0"/>
                        <a:t>823</a:t>
                      </a:r>
                    </a:p>
                  </a:txBody>
                  <a:tcPr>
                    <a:solidFill>
                      <a:srgbClr val="0019FF"/>
                    </a:solidFill>
                  </a:tcPr>
                </a:tc>
                <a:tc>
                  <a:txBody>
                    <a:bodyPr/>
                    <a:lstStyle/>
                    <a:p>
                      <a:r>
                        <a:rPr lang="en-US" sz="1200" dirty="0"/>
                        <a:t>24</a:t>
                      </a:r>
                    </a:p>
                  </a:txBody>
                  <a:tcPr>
                    <a:solidFill>
                      <a:srgbClr val="00CC7A"/>
                    </a:solidFill>
                  </a:tcPr>
                </a:tc>
                <a:extLst>
                  <a:ext uri="{0D108BD9-81ED-4DB2-BD59-A6C34878D82A}">
                    <a16:rowId xmlns:a16="http://schemas.microsoft.com/office/drawing/2014/main" val="3143795977"/>
                  </a:ext>
                </a:extLst>
              </a:tr>
              <a:tr h="3234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Graph 3</a:t>
                      </a:r>
                    </a:p>
                  </a:txBody>
                  <a:tcPr/>
                </a:tc>
                <a:tc>
                  <a:txBody>
                    <a:bodyPr/>
                    <a:lstStyle/>
                    <a:p>
                      <a:r>
                        <a:rPr lang="en-US" sz="1200" dirty="0"/>
                        <a:t>729</a:t>
                      </a:r>
                    </a:p>
                  </a:txBody>
                  <a:tcPr/>
                </a:tc>
                <a:tc>
                  <a:txBody>
                    <a:bodyPr/>
                    <a:lstStyle/>
                    <a:p>
                      <a:r>
                        <a:rPr lang="en-US" sz="1200" dirty="0"/>
                        <a:t>109</a:t>
                      </a:r>
                    </a:p>
                  </a:txBody>
                  <a:tcPr>
                    <a:solidFill>
                      <a:srgbClr val="FF0000"/>
                    </a:solidFill>
                  </a:tcPr>
                </a:tc>
                <a:tc>
                  <a:txBody>
                    <a:bodyPr/>
                    <a:lstStyle/>
                    <a:p>
                      <a:r>
                        <a:rPr lang="en-US" sz="1200" dirty="0"/>
                        <a:t>51</a:t>
                      </a:r>
                    </a:p>
                  </a:txBody>
                  <a:tcPr>
                    <a:solidFill>
                      <a:srgbClr val="B2FF00"/>
                    </a:solidFill>
                  </a:tcPr>
                </a:tc>
                <a:tc>
                  <a:txBody>
                    <a:bodyPr/>
                    <a:lstStyle/>
                    <a:p>
                      <a:r>
                        <a:rPr lang="en-US" sz="1200" dirty="0"/>
                        <a:t>6</a:t>
                      </a:r>
                    </a:p>
                  </a:txBody>
                  <a:tcPr>
                    <a:solidFill>
                      <a:srgbClr val="FF00CD"/>
                    </a:solidFill>
                  </a:tcPr>
                </a:tc>
                <a:tc>
                  <a:txBody>
                    <a:bodyPr/>
                    <a:lstStyle/>
                    <a:p>
                      <a:r>
                        <a:rPr lang="en-US" sz="1200" dirty="0"/>
                        <a:t>6</a:t>
                      </a:r>
                    </a:p>
                  </a:txBody>
                  <a:tcPr>
                    <a:solidFill>
                      <a:srgbClr val="944585"/>
                    </a:solidFill>
                  </a:tcPr>
                </a:tc>
                <a:tc>
                  <a:txBody>
                    <a:bodyPr/>
                    <a:lstStyle/>
                    <a:p>
                      <a:r>
                        <a:rPr lang="en-US" sz="1200" dirty="0"/>
                        <a:t>1</a:t>
                      </a:r>
                    </a:p>
                  </a:txBody>
                  <a:tcPr>
                    <a:solidFill>
                      <a:srgbClr val="AFECED"/>
                    </a:solidFill>
                  </a:tcPr>
                </a:tc>
                <a:tc>
                  <a:txBody>
                    <a:bodyPr/>
                    <a:lstStyle/>
                    <a:p>
                      <a:r>
                        <a:rPr lang="en-US" sz="1200" dirty="0"/>
                        <a:t>519</a:t>
                      </a:r>
                    </a:p>
                  </a:txBody>
                  <a:tcPr>
                    <a:solidFill>
                      <a:srgbClr val="0019FF"/>
                    </a:solidFill>
                  </a:tcPr>
                </a:tc>
                <a:tc>
                  <a:txBody>
                    <a:bodyPr/>
                    <a:lstStyle/>
                    <a:p>
                      <a:r>
                        <a:rPr lang="en-US" sz="1200" dirty="0"/>
                        <a:t>37</a:t>
                      </a:r>
                    </a:p>
                  </a:txBody>
                  <a:tcPr>
                    <a:solidFill>
                      <a:srgbClr val="00CC7A"/>
                    </a:solidFill>
                  </a:tcPr>
                </a:tc>
                <a:extLst>
                  <a:ext uri="{0D108BD9-81ED-4DB2-BD59-A6C34878D82A}">
                    <a16:rowId xmlns:a16="http://schemas.microsoft.com/office/drawing/2014/main" val="3558029196"/>
                  </a:ext>
                </a:extLst>
              </a:tr>
              <a:tr h="3234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Graph 4</a:t>
                      </a:r>
                    </a:p>
                  </a:txBody>
                  <a:tcPr/>
                </a:tc>
                <a:tc>
                  <a:txBody>
                    <a:bodyPr/>
                    <a:lstStyle/>
                    <a:p>
                      <a:r>
                        <a:rPr lang="en-US" sz="1200" dirty="0"/>
                        <a:t>732</a:t>
                      </a:r>
                    </a:p>
                  </a:txBody>
                  <a:tcPr/>
                </a:tc>
                <a:tc>
                  <a:txBody>
                    <a:bodyPr/>
                    <a:lstStyle/>
                    <a:p>
                      <a:r>
                        <a:rPr lang="en-US" sz="1200" dirty="0"/>
                        <a:t>45</a:t>
                      </a:r>
                    </a:p>
                  </a:txBody>
                  <a:tcPr>
                    <a:solidFill>
                      <a:srgbClr val="FF0000"/>
                    </a:solidFill>
                  </a:tcPr>
                </a:tc>
                <a:tc>
                  <a:txBody>
                    <a:bodyPr/>
                    <a:lstStyle/>
                    <a:p>
                      <a:r>
                        <a:rPr lang="en-US" sz="1200" dirty="0"/>
                        <a:t>61</a:t>
                      </a:r>
                    </a:p>
                  </a:txBody>
                  <a:tcPr>
                    <a:solidFill>
                      <a:srgbClr val="B2FF00"/>
                    </a:solidFill>
                  </a:tcPr>
                </a:tc>
                <a:tc>
                  <a:txBody>
                    <a:bodyPr/>
                    <a:lstStyle/>
                    <a:p>
                      <a:r>
                        <a:rPr lang="en-US" sz="1200" dirty="0"/>
                        <a:t>5</a:t>
                      </a:r>
                    </a:p>
                  </a:txBody>
                  <a:tcPr>
                    <a:solidFill>
                      <a:srgbClr val="FF00CD"/>
                    </a:solidFill>
                  </a:tcPr>
                </a:tc>
                <a:tc>
                  <a:txBody>
                    <a:bodyPr/>
                    <a:lstStyle/>
                    <a:p>
                      <a:r>
                        <a:rPr lang="en-US" sz="1200" dirty="0"/>
                        <a:t>12</a:t>
                      </a:r>
                    </a:p>
                  </a:txBody>
                  <a:tcPr>
                    <a:solidFill>
                      <a:srgbClr val="944585"/>
                    </a:solidFill>
                  </a:tcPr>
                </a:tc>
                <a:tc>
                  <a:txBody>
                    <a:bodyPr/>
                    <a:lstStyle/>
                    <a:p>
                      <a:r>
                        <a:rPr lang="en-US" sz="1200" dirty="0"/>
                        <a:t>0</a:t>
                      </a:r>
                    </a:p>
                  </a:txBody>
                  <a:tcPr>
                    <a:solidFill>
                      <a:srgbClr val="AFECED"/>
                    </a:solidFill>
                  </a:tcPr>
                </a:tc>
                <a:tc>
                  <a:txBody>
                    <a:bodyPr/>
                    <a:lstStyle/>
                    <a:p>
                      <a:r>
                        <a:rPr lang="en-US" sz="1200" dirty="0"/>
                        <a:t>494</a:t>
                      </a:r>
                    </a:p>
                  </a:txBody>
                  <a:tcPr>
                    <a:solidFill>
                      <a:srgbClr val="0019FF"/>
                    </a:solidFill>
                  </a:tcPr>
                </a:tc>
                <a:tc>
                  <a:txBody>
                    <a:bodyPr/>
                    <a:lstStyle/>
                    <a:p>
                      <a:r>
                        <a:rPr lang="en-US" sz="1200" dirty="0"/>
                        <a:t>115</a:t>
                      </a:r>
                    </a:p>
                  </a:txBody>
                  <a:tcPr>
                    <a:solidFill>
                      <a:srgbClr val="00CC7A"/>
                    </a:solidFill>
                  </a:tcPr>
                </a:tc>
                <a:extLst>
                  <a:ext uri="{0D108BD9-81ED-4DB2-BD59-A6C34878D82A}">
                    <a16:rowId xmlns:a16="http://schemas.microsoft.com/office/drawing/2014/main" val="1557115363"/>
                  </a:ext>
                </a:extLst>
              </a:tr>
              <a:tr h="3234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Graph 5</a:t>
                      </a:r>
                    </a:p>
                  </a:txBody>
                  <a:tcPr/>
                </a:tc>
                <a:tc>
                  <a:txBody>
                    <a:bodyPr/>
                    <a:lstStyle/>
                    <a:p>
                      <a:r>
                        <a:rPr lang="en-US" sz="1200" dirty="0"/>
                        <a:t>395</a:t>
                      </a:r>
                    </a:p>
                  </a:txBody>
                  <a:tcPr/>
                </a:tc>
                <a:tc>
                  <a:txBody>
                    <a:bodyPr/>
                    <a:lstStyle/>
                    <a:p>
                      <a:r>
                        <a:rPr lang="en-US" sz="1200" dirty="0"/>
                        <a:t>17</a:t>
                      </a:r>
                    </a:p>
                  </a:txBody>
                  <a:tcPr>
                    <a:solidFill>
                      <a:srgbClr val="FF0000"/>
                    </a:solidFill>
                  </a:tcPr>
                </a:tc>
                <a:tc>
                  <a:txBody>
                    <a:bodyPr/>
                    <a:lstStyle/>
                    <a:p>
                      <a:r>
                        <a:rPr lang="en-US" sz="1200" dirty="0"/>
                        <a:t>14</a:t>
                      </a:r>
                    </a:p>
                  </a:txBody>
                  <a:tcPr>
                    <a:solidFill>
                      <a:srgbClr val="B2FF00"/>
                    </a:solidFill>
                  </a:tcPr>
                </a:tc>
                <a:tc>
                  <a:txBody>
                    <a:bodyPr/>
                    <a:lstStyle/>
                    <a:p>
                      <a:r>
                        <a:rPr lang="en-US" sz="1200" dirty="0"/>
                        <a:t>11</a:t>
                      </a:r>
                    </a:p>
                  </a:txBody>
                  <a:tcPr>
                    <a:solidFill>
                      <a:srgbClr val="FF00CD"/>
                    </a:solidFill>
                  </a:tcPr>
                </a:tc>
                <a:tc>
                  <a:txBody>
                    <a:bodyPr/>
                    <a:lstStyle/>
                    <a:p>
                      <a:r>
                        <a:rPr lang="en-US" sz="1200" dirty="0"/>
                        <a:t>40</a:t>
                      </a:r>
                    </a:p>
                  </a:txBody>
                  <a:tcPr>
                    <a:solidFill>
                      <a:srgbClr val="944585"/>
                    </a:solidFill>
                  </a:tcPr>
                </a:tc>
                <a:tc>
                  <a:txBody>
                    <a:bodyPr/>
                    <a:lstStyle/>
                    <a:p>
                      <a:r>
                        <a:rPr lang="en-US" sz="1200" dirty="0"/>
                        <a:t>0</a:t>
                      </a:r>
                    </a:p>
                  </a:txBody>
                  <a:tcPr>
                    <a:solidFill>
                      <a:srgbClr val="AFECED"/>
                    </a:solidFill>
                  </a:tcPr>
                </a:tc>
                <a:tc>
                  <a:txBody>
                    <a:bodyPr/>
                    <a:lstStyle/>
                    <a:p>
                      <a:r>
                        <a:rPr lang="en-US" sz="1200" dirty="0"/>
                        <a:t>203</a:t>
                      </a:r>
                    </a:p>
                  </a:txBody>
                  <a:tcPr>
                    <a:solidFill>
                      <a:srgbClr val="0019FF"/>
                    </a:solidFill>
                  </a:tcPr>
                </a:tc>
                <a:tc>
                  <a:txBody>
                    <a:bodyPr/>
                    <a:lstStyle/>
                    <a:p>
                      <a:r>
                        <a:rPr lang="en-US" sz="1200" dirty="0"/>
                        <a:t>110</a:t>
                      </a:r>
                    </a:p>
                  </a:txBody>
                  <a:tcPr>
                    <a:solidFill>
                      <a:srgbClr val="00CC7A"/>
                    </a:solidFill>
                  </a:tcPr>
                </a:tc>
                <a:extLst>
                  <a:ext uri="{0D108BD9-81ED-4DB2-BD59-A6C34878D82A}">
                    <a16:rowId xmlns:a16="http://schemas.microsoft.com/office/drawing/2014/main" val="300418311"/>
                  </a:ext>
                </a:extLst>
              </a:tr>
              <a:tr h="47138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Template</a:t>
                      </a:r>
                    </a:p>
                  </a:txBody>
                  <a:tcPr/>
                </a:tc>
                <a:tc>
                  <a:txBody>
                    <a:bodyPr/>
                    <a:lstStyle/>
                    <a:p>
                      <a:r>
                        <a:rPr lang="en-US" sz="1200" kern="1200" dirty="0">
                          <a:effectLst/>
                        </a:rPr>
                        <a:t>1325</a:t>
                      </a:r>
                      <a:endParaRPr lang="en-US" sz="1200" dirty="0"/>
                    </a:p>
                  </a:txBody>
                  <a:tcPr/>
                </a:tc>
                <a:tc>
                  <a:txBody>
                    <a:bodyPr/>
                    <a:lstStyle/>
                    <a:p>
                      <a:r>
                        <a:rPr lang="en-US" sz="1200" kern="1200" dirty="0">
                          <a:effectLst/>
                        </a:rPr>
                        <a:t>314</a:t>
                      </a:r>
                      <a:endParaRPr lang="en-US" sz="1200" dirty="0"/>
                    </a:p>
                  </a:txBody>
                  <a:tcPr>
                    <a:solidFill>
                      <a:srgbClr val="FF0000"/>
                    </a:solidFill>
                  </a:tcPr>
                </a:tc>
                <a:tc>
                  <a:txBody>
                    <a:bodyPr/>
                    <a:lstStyle/>
                    <a:p>
                      <a:r>
                        <a:rPr lang="en-US" sz="1200" dirty="0"/>
                        <a:t>249</a:t>
                      </a:r>
                    </a:p>
                  </a:txBody>
                  <a:tcPr>
                    <a:solidFill>
                      <a:srgbClr val="B2FF00"/>
                    </a:solidFill>
                  </a:tcPr>
                </a:tc>
                <a:tc>
                  <a:txBody>
                    <a:bodyPr/>
                    <a:lstStyle/>
                    <a:p>
                      <a:r>
                        <a:rPr lang="en-US" sz="1200" dirty="0"/>
                        <a:t>9</a:t>
                      </a:r>
                    </a:p>
                  </a:txBody>
                  <a:tcPr>
                    <a:solidFill>
                      <a:srgbClr val="FF00CD"/>
                    </a:solidFill>
                  </a:tcPr>
                </a:tc>
                <a:tc>
                  <a:txBody>
                    <a:bodyPr/>
                    <a:lstStyle/>
                    <a:p>
                      <a:r>
                        <a:rPr lang="en-US" sz="1200" dirty="0"/>
                        <a:t>9</a:t>
                      </a:r>
                    </a:p>
                  </a:txBody>
                  <a:tcPr>
                    <a:solidFill>
                      <a:srgbClr val="944585"/>
                    </a:solidFill>
                  </a:tcPr>
                </a:tc>
                <a:tc>
                  <a:txBody>
                    <a:bodyPr/>
                    <a:lstStyle/>
                    <a:p>
                      <a:r>
                        <a:rPr lang="en-US" sz="1200" dirty="0"/>
                        <a:t>1</a:t>
                      </a:r>
                    </a:p>
                  </a:txBody>
                  <a:tcPr>
                    <a:solidFill>
                      <a:srgbClr val="AFECED"/>
                    </a:solidFill>
                  </a:tcPr>
                </a:tc>
                <a:tc>
                  <a:txBody>
                    <a:bodyPr/>
                    <a:lstStyle/>
                    <a:p>
                      <a:r>
                        <a:rPr lang="en-US" sz="1200" dirty="0"/>
                        <a:t>691</a:t>
                      </a:r>
                    </a:p>
                  </a:txBody>
                  <a:tcPr>
                    <a:solidFill>
                      <a:srgbClr val="0019FF"/>
                    </a:solidFill>
                  </a:tcPr>
                </a:tc>
                <a:tc>
                  <a:txBody>
                    <a:bodyPr/>
                    <a:lstStyle/>
                    <a:p>
                      <a:r>
                        <a:rPr lang="en-US" sz="1200" dirty="0"/>
                        <a:t>52</a:t>
                      </a:r>
                    </a:p>
                  </a:txBody>
                  <a:tcPr>
                    <a:solidFill>
                      <a:srgbClr val="00CC7A"/>
                    </a:solidFill>
                  </a:tcPr>
                </a:tc>
                <a:extLst>
                  <a:ext uri="{0D108BD9-81ED-4DB2-BD59-A6C34878D82A}">
                    <a16:rowId xmlns:a16="http://schemas.microsoft.com/office/drawing/2014/main" val="915394205"/>
                  </a:ext>
                </a:extLst>
              </a:tr>
            </a:tbl>
          </a:graphicData>
        </a:graphic>
      </p:graphicFrame>
      <p:pic>
        <p:nvPicPr>
          <p:cNvPr id="9" name="Picture 8">
            <a:extLst>
              <a:ext uri="{FF2B5EF4-FFF2-40B4-BE49-F238E27FC236}">
                <a16:creationId xmlns:a16="http://schemas.microsoft.com/office/drawing/2014/main" id="{BCC1CE06-DC1B-42E7-B1D7-16BC958A4013}"/>
              </a:ext>
            </a:extLst>
          </p:cNvPr>
          <p:cNvPicPr>
            <a:picLocks noChangeAspect="1"/>
          </p:cNvPicPr>
          <p:nvPr/>
        </p:nvPicPr>
        <p:blipFill>
          <a:blip r:embed="rId2"/>
          <a:stretch>
            <a:fillRect/>
          </a:stretch>
        </p:blipFill>
        <p:spPr>
          <a:xfrm>
            <a:off x="6184069" y="1690688"/>
            <a:ext cx="4460257" cy="4252927"/>
          </a:xfrm>
          <a:prstGeom prst="rect">
            <a:avLst/>
          </a:prstGeom>
        </p:spPr>
      </p:pic>
    </p:spTree>
    <p:extLst>
      <p:ext uri="{BB962C8B-B14F-4D97-AF65-F5344CB8AC3E}">
        <p14:creationId xmlns:p14="http://schemas.microsoft.com/office/powerpoint/2010/main" val="1746687779"/>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241C5A4-3417-44AE-AE52-A0ECBC27D9AC}"/>
              </a:ext>
            </a:extLst>
          </p:cNvPr>
          <p:cNvPicPr>
            <a:picLocks noChangeAspect="1"/>
          </p:cNvPicPr>
          <p:nvPr/>
        </p:nvPicPr>
        <p:blipFill rotWithShape="1">
          <a:blip r:embed="rId2">
            <a:extLst>
              <a:ext uri="{28A0092B-C50C-407E-A947-70E740481C1C}">
                <a14:useLocalDpi xmlns:a14="http://schemas.microsoft.com/office/drawing/2010/main" val="0"/>
              </a:ext>
            </a:extLst>
          </a:blip>
          <a:srcRect l="10814" t="10728" r="8818" b="10637"/>
          <a:stretch/>
        </p:blipFill>
        <p:spPr>
          <a:xfrm>
            <a:off x="5273334" y="1463569"/>
            <a:ext cx="5140173" cy="5029306"/>
          </a:xfrm>
          <a:prstGeom prst="rect">
            <a:avLst/>
          </a:prstGeom>
        </p:spPr>
      </p:pic>
      <p:sp>
        <p:nvSpPr>
          <p:cNvPr id="2" name="Title 1">
            <a:extLst>
              <a:ext uri="{FF2B5EF4-FFF2-40B4-BE49-F238E27FC236}">
                <a16:creationId xmlns:a16="http://schemas.microsoft.com/office/drawing/2014/main" id="{983D091E-3D67-46B1-B88D-8ED84B8C542B}"/>
              </a:ext>
            </a:extLst>
          </p:cNvPr>
          <p:cNvSpPr>
            <a:spLocks noGrp="1"/>
          </p:cNvSpPr>
          <p:nvPr>
            <p:ph type="title"/>
          </p:nvPr>
        </p:nvSpPr>
        <p:spPr/>
        <p:txBody>
          <a:bodyPr/>
          <a:lstStyle/>
          <a:p>
            <a:r>
              <a:rPr lang="en-US" dirty="0"/>
              <a:t>Step II: creating the level 2</a:t>
            </a:r>
          </a:p>
        </p:txBody>
      </p:sp>
      <p:sp>
        <p:nvSpPr>
          <p:cNvPr id="3" name="Content Placeholder 2">
            <a:extLst>
              <a:ext uri="{FF2B5EF4-FFF2-40B4-BE49-F238E27FC236}">
                <a16:creationId xmlns:a16="http://schemas.microsoft.com/office/drawing/2014/main" id="{6125D704-644F-4FE6-8E71-27E822680E1F}"/>
              </a:ext>
            </a:extLst>
          </p:cNvPr>
          <p:cNvSpPr>
            <a:spLocks noGrp="1"/>
          </p:cNvSpPr>
          <p:nvPr>
            <p:ph idx="1"/>
          </p:nvPr>
        </p:nvSpPr>
        <p:spPr>
          <a:xfrm>
            <a:off x="838200" y="1825625"/>
            <a:ext cx="4204317" cy="4351338"/>
          </a:xfrm>
        </p:spPr>
        <p:txBody>
          <a:bodyPr/>
          <a:lstStyle/>
          <a:p>
            <a:pPr marL="0" indent="0">
              <a:buNone/>
            </a:pPr>
            <a:r>
              <a:rPr lang="en-US" dirty="0"/>
              <a:t>Seed 1 level 2:</a:t>
            </a:r>
          </a:p>
          <a:p>
            <a:pPr lvl="1"/>
            <a:r>
              <a:rPr lang="en-US" dirty="0">
                <a:solidFill>
                  <a:srgbClr val="FF0000"/>
                </a:solidFill>
              </a:rPr>
              <a:t>Seed nodes</a:t>
            </a:r>
          </a:p>
          <a:p>
            <a:pPr lvl="1"/>
            <a:r>
              <a:rPr lang="en-US" dirty="0">
                <a:solidFill>
                  <a:schemeClr val="accent4"/>
                </a:solidFill>
              </a:rPr>
              <a:t>Person Ids</a:t>
            </a:r>
          </a:p>
          <a:p>
            <a:pPr lvl="1"/>
            <a:r>
              <a:rPr lang="en-US" dirty="0">
                <a:solidFill>
                  <a:srgbClr val="0019FF"/>
                </a:solidFill>
              </a:rPr>
              <a:t>Item Ids</a:t>
            </a:r>
          </a:p>
          <a:p>
            <a:endParaRPr lang="en-US" dirty="0"/>
          </a:p>
        </p:txBody>
      </p:sp>
    </p:spTree>
    <p:extLst>
      <p:ext uri="{BB962C8B-B14F-4D97-AF65-F5344CB8AC3E}">
        <p14:creationId xmlns:p14="http://schemas.microsoft.com/office/powerpoint/2010/main" val="1112467602"/>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241C5A4-3417-44AE-AE52-A0ECBC27D9AC}"/>
              </a:ext>
            </a:extLst>
          </p:cNvPr>
          <p:cNvPicPr>
            <a:picLocks noChangeAspect="1"/>
          </p:cNvPicPr>
          <p:nvPr/>
        </p:nvPicPr>
        <p:blipFill rotWithShape="1">
          <a:blip r:embed="rId2">
            <a:extLst>
              <a:ext uri="{28A0092B-C50C-407E-A947-70E740481C1C}">
                <a14:useLocalDpi xmlns:a14="http://schemas.microsoft.com/office/drawing/2010/main" val="0"/>
              </a:ext>
            </a:extLst>
          </a:blip>
          <a:srcRect l="11607" t="11498" r="8960" b="11716"/>
          <a:stretch/>
        </p:blipFill>
        <p:spPr>
          <a:xfrm>
            <a:off x="5393924" y="1353804"/>
            <a:ext cx="5316281" cy="5139071"/>
          </a:xfrm>
          <a:prstGeom prst="rect">
            <a:avLst/>
          </a:prstGeom>
        </p:spPr>
      </p:pic>
      <p:sp>
        <p:nvSpPr>
          <p:cNvPr id="2" name="Title 1">
            <a:extLst>
              <a:ext uri="{FF2B5EF4-FFF2-40B4-BE49-F238E27FC236}">
                <a16:creationId xmlns:a16="http://schemas.microsoft.com/office/drawing/2014/main" id="{983D091E-3D67-46B1-B88D-8ED84B8C542B}"/>
              </a:ext>
            </a:extLst>
          </p:cNvPr>
          <p:cNvSpPr>
            <a:spLocks noGrp="1"/>
          </p:cNvSpPr>
          <p:nvPr>
            <p:ph type="title"/>
          </p:nvPr>
        </p:nvSpPr>
        <p:spPr/>
        <p:txBody>
          <a:bodyPr/>
          <a:lstStyle/>
          <a:p>
            <a:r>
              <a:rPr lang="en-US" dirty="0"/>
              <a:t>Step II: creating the level 2</a:t>
            </a:r>
          </a:p>
        </p:txBody>
      </p:sp>
      <p:sp>
        <p:nvSpPr>
          <p:cNvPr id="3" name="Content Placeholder 2">
            <a:extLst>
              <a:ext uri="{FF2B5EF4-FFF2-40B4-BE49-F238E27FC236}">
                <a16:creationId xmlns:a16="http://schemas.microsoft.com/office/drawing/2014/main" id="{6125D704-644F-4FE6-8E71-27E822680E1F}"/>
              </a:ext>
            </a:extLst>
          </p:cNvPr>
          <p:cNvSpPr>
            <a:spLocks noGrp="1"/>
          </p:cNvSpPr>
          <p:nvPr>
            <p:ph idx="1"/>
          </p:nvPr>
        </p:nvSpPr>
        <p:spPr>
          <a:xfrm>
            <a:off x="838200" y="1825625"/>
            <a:ext cx="4204317" cy="4351338"/>
          </a:xfrm>
        </p:spPr>
        <p:txBody>
          <a:bodyPr/>
          <a:lstStyle/>
          <a:p>
            <a:pPr marL="0" indent="0">
              <a:buNone/>
            </a:pPr>
            <a:r>
              <a:rPr lang="en-US" dirty="0"/>
              <a:t>Seed 2 level 2:</a:t>
            </a:r>
          </a:p>
          <a:p>
            <a:pPr lvl="1"/>
            <a:r>
              <a:rPr lang="en-US" dirty="0">
                <a:solidFill>
                  <a:srgbClr val="FF0000"/>
                </a:solidFill>
              </a:rPr>
              <a:t>Seed nodes</a:t>
            </a:r>
          </a:p>
          <a:p>
            <a:pPr lvl="1"/>
            <a:r>
              <a:rPr lang="en-US" dirty="0">
                <a:solidFill>
                  <a:schemeClr val="accent4"/>
                </a:solidFill>
              </a:rPr>
              <a:t>Person Ids</a:t>
            </a:r>
          </a:p>
          <a:p>
            <a:pPr lvl="1"/>
            <a:r>
              <a:rPr lang="en-US" dirty="0">
                <a:solidFill>
                  <a:srgbClr val="0019FF"/>
                </a:solidFill>
              </a:rPr>
              <a:t>Item Ids</a:t>
            </a:r>
          </a:p>
          <a:p>
            <a:endParaRPr lang="en-US" dirty="0"/>
          </a:p>
        </p:txBody>
      </p:sp>
    </p:spTree>
    <p:extLst>
      <p:ext uri="{BB962C8B-B14F-4D97-AF65-F5344CB8AC3E}">
        <p14:creationId xmlns:p14="http://schemas.microsoft.com/office/powerpoint/2010/main" val="3206909191"/>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3D091E-3D67-46B1-B88D-8ED84B8C542B}"/>
              </a:ext>
            </a:extLst>
          </p:cNvPr>
          <p:cNvSpPr>
            <a:spLocks noGrp="1"/>
          </p:cNvSpPr>
          <p:nvPr>
            <p:ph type="title"/>
          </p:nvPr>
        </p:nvSpPr>
        <p:spPr/>
        <p:txBody>
          <a:bodyPr/>
          <a:lstStyle/>
          <a:p>
            <a:r>
              <a:rPr lang="en-US" dirty="0"/>
              <a:t>Step II: creating the level 2</a:t>
            </a:r>
          </a:p>
        </p:txBody>
      </p:sp>
      <p:sp>
        <p:nvSpPr>
          <p:cNvPr id="3" name="Content Placeholder 2">
            <a:extLst>
              <a:ext uri="{FF2B5EF4-FFF2-40B4-BE49-F238E27FC236}">
                <a16:creationId xmlns:a16="http://schemas.microsoft.com/office/drawing/2014/main" id="{6125D704-644F-4FE6-8E71-27E822680E1F}"/>
              </a:ext>
            </a:extLst>
          </p:cNvPr>
          <p:cNvSpPr>
            <a:spLocks noGrp="1"/>
          </p:cNvSpPr>
          <p:nvPr>
            <p:ph idx="1"/>
          </p:nvPr>
        </p:nvSpPr>
        <p:spPr>
          <a:xfrm>
            <a:off x="838200" y="1825625"/>
            <a:ext cx="4204317" cy="4351338"/>
          </a:xfrm>
        </p:spPr>
        <p:txBody>
          <a:bodyPr/>
          <a:lstStyle/>
          <a:p>
            <a:pPr marL="0" indent="0">
              <a:buNone/>
            </a:pPr>
            <a:r>
              <a:rPr lang="en-US" dirty="0"/>
              <a:t>Seed 3 level 2:</a:t>
            </a:r>
          </a:p>
          <a:p>
            <a:pPr lvl="1"/>
            <a:r>
              <a:rPr lang="en-US" dirty="0">
                <a:solidFill>
                  <a:srgbClr val="FF0000"/>
                </a:solidFill>
              </a:rPr>
              <a:t>Seed nodes</a:t>
            </a:r>
          </a:p>
          <a:p>
            <a:pPr lvl="1"/>
            <a:r>
              <a:rPr lang="en-US" dirty="0">
                <a:solidFill>
                  <a:schemeClr val="accent4"/>
                </a:solidFill>
              </a:rPr>
              <a:t>Person Ids</a:t>
            </a:r>
          </a:p>
          <a:p>
            <a:pPr lvl="1"/>
            <a:r>
              <a:rPr lang="en-US" dirty="0">
                <a:solidFill>
                  <a:srgbClr val="0019FF"/>
                </a:solidFill>
              </a:rPr>
              <a:t>Item Ids</a:t>
            </a:r>
          </a:p>
          <a:p>
            <a:endParaRPr lang="en-US" dirty="0"/>
          </a:p>
        </p:txBody>
      </p:sp>
      <p:pic>
        <p:nvPicPr>
          <p:cNvPr id="6" name="Picture 5">
            <a:extLst>
              <a:ext uri="{FF2B5EF4-FFF2-40B4-BE49-F238E27FC236}">
                <a16:creationId xmlns:a16="http://schemas.microsoft.com/office/drawing/2014/main" id="{07575EE0-1E29-40FE-88F3-7C7462E7F1CB}"/>
              </a:ext>
            </a:extLst>
          </p:cNvPr>
          <p:cNvPicPr>
            <a:picLocks noChangeAspect="1"/>
          </p:cNvPicPr>
          <p:nvPr/>
        </p:nvPicPr>
        <p:blipFill rotWithShape="1">
          <a:blip r:embed="rId2">
            <a:extLst>
              <a:ext uri="{28A0092B-C50C-407E-A947-70E740481C1C}">
                <a14:useLocalDpi xmlns:a14="http://schemas.microsoft.com/office/drawing/2010/main" val="0"/>
              </a:ext>
            </a:extLst>
          </a:blip>
          <a:srcRect l="11985" t="11650" r="9567" b="11974"/>
          <a:stretch/>
        </p:blipFill>
        <p:spPr>
          <a:xfrm>
            <a:off x="5557421" y="1255049"/>
            <a:ext cx="5379868" cy="5237826"/>
          </a:xfrm>
          <a:prstGeom prst="rect">
            <a:avLst/>
          </a:prstGeom>
        </p:spPr>
      </p:pic>
    </p:spTree>
    <p:extLst>
      <p:ext uri="{BB962C8B-B14F-4D97-AF65-F5344CB8AC3E}">
        <p14:creationId xmlns:p14="http://schemas.microsoft.com/office/powerpoint/2010/main" val="101503122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F43E97-64F5-4A9A-9653-88C76E615F21}"/>
              </a:ext>
            </a:extLst>
          </p:cNvPr>
          <p:cNvSpPr>
            <a:spLocks noGrp="1"/>
          </p:cNvSpPr>
          <p:nvPr>
            <p:ph type="title"/>
          </p:nvPr>
        </p:nvSpPr>
        <p:spPr/>
        <p:txBody>
          <a:bodyPr/>
          <a:lstStyle/>
          <a:p>
            <a:r>
              <a:rPr lang="en-US" dirty="0"/>
              <a:t>Step III: checking each channel separately </a:t>
            </a:r>
          </a:p>
        </p:txBody>
      </p:sp>
      <p:sp>
        <p:nvSpPr>
          <p:cNvPr id="3" name="Content Placeholder 2">
            <a:extLst>
              <a:ext uri="{FF2B5EF4-FFF2-40B4-BE49-F238E27FC236}">
                <a16:creationId xmlns:a16="http://schemas.microsoft.com/office/drawing/2014/main" id="{C0B4B56E-9C13-4AB7-9013-46FF4F139B52}"/>
              </a:ext>
            </a:extLst>
          </p:cNvPr>
          <p:cNvSpPr>
            <a:spLocks noGrp="1"/>
          </p:cNvSpPr>
          <p:nvPr>
            <p:ph idx="1"/>
          </p:nvPr>
        </p:nvSpPr>
        <p:spPr/>
        <p:txBody>
          <a:bodyPr/>
          <a:lstStyle/>
          <a:p>
            <a:r>
              <a:rPr lang="de-DE" dirty="0"/>
              <a:t>The channels which didn</a:t>
            </a:r>
            <a:r>
              <a:rPr lang="en-US" dirty="0"/>
              <a:t>’t have any nodes were obviously ignored (at first)</a:t>
            </a:r>
          </a:p>
          <a:p>
            <a:r>
              <a:rPr lang="en-US" dirty="0"/>
              <a:t>The main focus was on finding the people(Ids associated with a person not an item)</a:t>
            </a:r>
          </a:p>
          <a:p>
            <a:r>
              <a:rPr lang="en-US" dirty="0"/>
              <a:t>Each channel was handled differently based on the details from the Template and also other graphs</a:t>
            </a:r>
          </a:p>
          <a:p>
            <a:r>
              <a:rPr lang="en-US" dirty="0"/>
              <a:t>Person Ids and extracting them was the main focus at this step</a:t>
            </a:r>
          </a:p>
        </p:txBody>
      </p:sp>
    </p:spTree>
    <p:extLst>
      <p:ext uri="{BB962C8B-B14F-4D97-AF65-F5344CB8AC3E}">
        <p14:creationId xmlns:p14="http://schemas.microsoft.com/office/powerpoint/2010/main" val="2195816835"/>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2897EE-1C22-4E96-A2A3-484A5EA5EB08}"/>
              </a:ext>
            </a:extLst>
          </p:cNvPr>
          <p:cNvSpPr>
            <a:spLocks noGrp="1"/>
          </p:cNvSpPr>
          <p:nvPr>
            <p:ph type="title"/>
          </p:nvPr>
        </p:nvSpPr>
        <p:spPr/>
        <p:txBody>
          <a:bodyPr/>
          <a:lstStyle/>
          <a:p>
            <a:r>
              <a:rPr lang="en-US" dirty="0"/>
              <a:t>Step III: checking each channel separately </a:t>
            </a:r>
          </a:p>
        </p:txBody>
      </p:sp>
      <p:sp>
        <p:nvSpPr>
          <p:cNvPr id="3" name="Content Placeholder 2">
            <a:extLst>
              <a:ext uri="{FF2B5EF4-FFF2-40B4-BE49-F238E27FC236}">
                <a16:creationId xmlns:a16="http://schemas.microsoft.com/office/drawing/2014/main" id="{BE830B06-3295-43B0-A6AA-1D0F191E7E4F}"/>
              </a:ext>
            </a:extLst>
          </p:cNvPr>
          <p:cNvSpPr>
            <a:spLocks noGrp="1"/>
          </p:cNvSpPr>
          <p:nvPr>
            <p:ph idx="1"/>
          </p:nvPr>
        </p:nvSpPr>
        <p:spPr>
          <a:xfrm>
            <a:off x="838200" y="1509204"/>
            <a:ext cx="10515600" cy="4983671"/>
          </a:xfrm>
        </p:spPr>
        <p:txBody>
          <a:bodyPr>
            <a:normAutofit lnSpcReduction="10000"/>
          </a:bodyPr>
          <a:lstStyle/>
          <a:p>
            <a:r>
              <a:rPr lang="en-US" b="1" dirty="0"/>
              <a:t>Seed 1 </a:t>
            </a:r>
            <a:r>
              <a:rPr lang="en-US" dirty="0"/>
              <a:t>Level 3:</a:t>
            </a:r>
          </a:p>
          <a:p>
            <a:pPr marL="914400" lvl="1" indent="-457200">
              <a:buFont typeface="+mj-lt"/>
              <a:buAutoNum type="arabicPeriod"/>
            </a:pPr>
            <a:r>
              <a:rPr lang="en-US" dirty="0"/>
              <a:t>Communication Channel: </a:t>
            </a:r>
          </a:p>
          <a:p>
            <a:pPr lvl="3"/>
            <a:r>
              <a:rPr lang="en-US" dirty="0"/>
              <a:t>3551 person node Id</a:t>
            </a:r>
          </a:p>
          <a:p>
            <a:pPr lvl="3"/>
            <a:r>
              <a:rPr lang="en-US" dirty="0"/>
              <a:t>Approach: select the ones with more than a minimum measure(e.g. degree centrality)</a:t>
            </a:r>
          </a:p>
          <a:p>
            <a:pPr lvl="3"/>
            <a:r>
              <a:rPr lang="en-US" dirty="0"/>
              <a:t>Remaining nodes: 42</a:t>
            </a:r>
          </a:p>
          <a:p>
            <a:pPr marL="914400" lvl="1" indent="-457200">
              <a:buFont typeface="+mj-lt"/>
              <a:buAutoNum type="arabicPeriod"/>
            </a:pPr>
            <a:r>
              <a:rPr lang="en-US" dirty="0">
                <a:solidFill>
                  <a:schemeClr val="bg1">
                    <a:lumMod val="50000"/>
                  </a:schemeClr>
                </a:solidFill>
              </a:rPr>
              <a:t>Procurement Channel: no nodes existed</a:t>
            </a:r>
          </a:p>
          <a:p>
            <a:pPr marL="914400" lvl="1" indent="-457200">
              <a:buFont typeface="+mj-lt"/>
              <a:buAutoNum type="arabicPeriod"/>
            </a:pPr>
            <a:r>
              <a:rPr lang="en-US" dirty="0"/>
              <a:t>Co-authorship Channel:</a:t>
            </a:r>
          </a:p>
          <a:p>
            <a:pPr lvl="3"/>
            <a:r>
              <a:rPr lang="en-US" dirty="0"/>
              <a:t>8 person node Id</a:t>
            </a:r>
          </a:p>
          <a:p>
            <a:pPr lvl="3"/>
            <a:r>
              <a:rPr lang="en-US" dirty="0"/>
              <a:t>Approach: select the ones with more than one common publication</a:t>
            </a:r>
          </a:p>
          <a:p>
            <a:pPr lvl="3"/>
            <a:r>
              <a:rPr lang="en-US" dirty="0"/>
              <a:t>Remaining nodes: 8</a:t>
            </a:r>
          </a:p>
          <a:p>
            <a:pPr marL="914400" lvl="1" indent="-457200">
              <a:buFont typeface="+mj-lt"/>
              <a:buAutoNum type="arabicPeriod"/>
            </a:pPr>
            <a:r>
              <a:rPr lang="en-US" dirty="0">
                <a:solidFill>
                  <a:schemeClr val="bg1">
                    <a:lumMod val="50000"/>
                  </a:schemeClr>
                </a:solidFill>
              </a:rPr>
              <a:t>Demographic: chose to ignore</a:t>
            </a:r>
          </a:p>
          <a:p>
            <a:pPr marL="914400" lvl="1" indent="-457200">
              <a:buFont typeface="+mj-lt"/>
              <a:buAutoNum type="arabicPeriod"/>
            </a:pPr>
            <a:r>
              <a:rPr lang="en-US" dirty="0"/>
              <a:t>Travel Channel:</a:t>
            </a:r>
          </a:p>
          <a:p>
            <a:pPr lvl="3"/>
            <a:r>
              <a:rPr lang="en-US" dirty="0"/>
              <a:t>53 person node Id</a:t>
            </a:r>
          </a:p>
          <a:p>
            <a:pPr lvl="3"/>
            <a:r>
              <a:rPr lang="en-US" dirty="0"/>
              <a:t>Approach: select the ones with a connection to any of 3551 communication node Ids</a:t>
            </a:r>
          </a:p>
          <a:p>
            <a:pPr lvl="3"/>
            <a:r>
              <a:rPr lang="en-US" dirty="0"/>
              <a:t>Remaining nodes: 14</a:t>
            </a:r>
          </a:p>
          <a:p>
            <a:pPr lvl="1"/>
            <a:endParaRPr lang="en-US" dirty="0">
              <a:solidFill>
                <a:schemeClr val="bg1">
                  <a:lumMod val="50000"/>
                </a:schemeClr>
              </a:solidFill>
            </a:endParaRPr>
          </a:p>
          <a:p>
            <a:pPr lvl="2"/>
            <a:endParaRPr lang="en-US" dirty="0"/>
          </a:p>
          <a:p>
            <a:pPr lvl="2"/>
            <a:endParaRPr lang="en-US" dirty="0"/>
          </a:p>
        </p:txBody>
      </p:sp>
    </p:spTree>
    <p:extLst>
      <p:ext uri="{BB962C8B-B14F-4D97-AF65-F5344CB8AC3E}">
        <p14:creationId xmlns:p14="http://schemas.microsoft.com/office/powerpoint/2010/main" val="2006329441"/>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2897EE-1C22-4E96-A2A3-484A5EA5EB08}"/>
              </a:ext>
            </a:extLst>
          </p:cNvPr>
          <p:cNvSpPr>
            <a:spLocks noGrp="1"/>
          </p:cNvSpPr>
          <p:nvPr>
            <p:ph type="title"/>
          </p:nvPr>
        </p:nvSpPr>
        <p:spPr/>
        <p:txBody>
          <a:bodyPr/>
          <a:lstStyle/>
          <a:p>
            <a:r>
              <a:rPr lang="en-US" dirty="0"/>
              <a:t>Step III: checking each channel separately </a:t>
            </a:r>
          </a:p>
        </p:txBody>
      </p:sp>
      <p:sp>
        <p:nvSpPr>
          <p:cNvPr id="3" name="Content Placeholder 2">
            <a:extLst>
              <a:ext uri="{FF2B5EF4-FFF2-40B4-BE49-F238E27FC236}">
                <a16:creationId xmlns:a16="http://schemas.microsoft.com/office/drawing/2014/main" id="{BE830B06-3295-43B0-A6AA-1D0F191E7E4F}"/>
              </a:ext>
            </a:extLst>
          </p:cNvPr>
          <p:cNvSpPr>
            <a:spLocks noGrp="1"/>
          </p:cNvSpPr>
          <p:nvPr>
            <p:ph idx="1"/>
          </p:nvPr>
        </p:nvSpPr>
        <p:spPr>
          <a:xfrm>
            <a:off x="838200" y="1509204"/>
            <a:ext cx="10515600" cy="4983671"/>
          </a:xfrm>
        </p:spPr>
        <p:txBody>
          <a:bodyPr>
            <a:normAutofit/>
          </a:bodyPr>
          <a:lstStyle/>
          <a:p>
            <a:r>
              <a:rPr lang="en-US" b="1" dirty="0"/>
              <a:t>Seed 2 </a:t>
            </a:r>
            <a:r>
              <a:rPr lang="en-US" dirty="0"/>
              <a:t>Level 3:</a:t>
            </a:r>
          </a:p>
          <a:p>
            <a:pPr marL="914400" lvl="1" indent="-457200">
              <a:buFont typeface="+mj-lt"/>
              <a:buAutoNum type="arabicPeriod"/>
            </a:pPr>
            <a:r>
              <a:rPr lang="en-US" dirty="0">
                <a:solidFill>
                  <a:schemeClr val="bg1">
                    <a:lumMod val="50000"/>
                  </a:schemeClr>
                </a:solidFill>
              </a:rPr>
              <a:t>Communication Channel: no nodes existed</a:t>
            </a:r>
          </a:p>
          <a:p>
            <a:pPr marL="914400" lvl="1" indent="-457200">
              <a:buFont typeface="+mj-lt"/>
              <a:buAutoNum type="arabicPeriod"/>
            </a:pPr>
            <a:r>
              <a:rPr lang="en-US" dirty="0">
                <a:solidFill>
                  <a:schemeClr val="bg1">
                    <a:lumMod val="50000"/>
                  </a:schemeClr>
                </a:solidFill>
              </a:rPr>
              <a:t>Procurement Channel: no nodes existed</a:t>
            </a:r>
          </a:p>
          <a:p>
            <a:pPr marL="914400" lvl="1" indent="-457200">
              <a:buFont typeface="+mj-lt"/>
              <a:buAutoNum type="arabicPeriod"/>
            </a:pPr>
            <a:r>
              <a:rPr lang="en-US" dirty="0"/>
              <a:t>Co-authorship Channel: </a:t>
            </a:r>
          </a:p>
          <a:p>
            <a:pPr lvl="3"/>
            <a:r>
              <a:rPr lang="en-US" dirty="0"/>
              <a:t>133 person node Id</a:t>
            </a:r>
          </a:p>
          <a:p>
            <a:pPr lvl="3"/>
            <a:r>
              <a:rPr lang="en-US" dirty="0"/>
              <a:t>Approach: select the ones with more than one publication</a:t>
            </a:r>
          </a:p>
          <a:p>
            <a:pPr lvl="3"/>
            <a:r>
              <a:rPr lang="en-US" dirty="0"/>
              <a:t>Remaining nodes: 72</a:t>
            </a:r>
            <a:endParaRPr lang="en-US" dirty="0">
              <a:solidFill>
                <a:schemeClr val="bg1">
                  <a:lumMod val="50000"/>
                </a:schemeClr>
              </a:solidFill>
            </a:endParaRPr>
          </a:p>
          <a:p>
            <a:pPr marL="914400" lvl="1" indent="-457200">
              <a:buFont typeface="+mj-lt"/>
              <a:buAutoNum type="arabicPeriod"/>
            </a:pPr>
            <a:r>
              <a:rPr lang="en-US" dirty="0">
                <a:solidFill>
                  <a:schemeClr val="bg1">
                    <a:lumMod val="50000"/>
                  </a:schemeClr>
                </a:solidFill>
              </a:rPr>
              <a:t>Demographic: chose to ignore</a:t>
            </a:r>
          </a:p>
          <a:p>
            <a:pPr marL="914400" lvl="1" indent="-457200">
              <a:buFont typeface="+mj-lt"/>
              <a:buAutoNum type="arabicPeriod"/>
            </a:pPr>
            <a:r>
              <a:rPr lang="en-US" dirty="0">
                <a:solidFill>
                  <a:schemeClr val="bg1">
                    <a:lumMod val="50000"/>
                  </a:schemeClr>
                </a:solidFill>
              </a:rPr>
              <a:t>Travel Channel: no nodes existed</a:t>
            </a:r>
            <a:endParaRPr lang="en-US" dirty="0"/>
          </a:p>
          <a:p>
            <a:pPr lvl="1"/>
            <a:endParaRPr lang="en-US" dirty="0">
              <a:solidFill>
                <a:schemeClr val="bg1">
                  <a:lumMod val="50000"/>
                </a:schemeClr>
              </a:solidFill>
            </a:endParaRPr>
          </a:p>
          <a:p>
            <a:pPr lvl="2"/>
            <a:endParaRPr lang="en-US" dirty="0"/>
          </a:p>
          <a:p>
            <a:pPr lvl="2"/>
            <a:endParaRPr lang="en-US" dirty="0"/>
          </a:p>
        </p:txBody>
      </p:sp>
    </p:spTree>
    <p:extLst>
      <p:ext uri="{BB962C8B-B14F-4D97-AF65-F5344CB8AC3E}">
        <p14:creationId xmlns:p14="http://schemas.microsoft.com/office/powerpoint/2010/main" val="3833179119"/>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2897EE-1C22-4E96-A2A3-484A5EA5EB08}"/>
              </a:ext>
            </a:extLst>
          </p:cNvPr>
          <p:cNvSpPr>
            <a:spLocks noGrp="1"/>
          </p:cNvSpPr>
          <p:nvPr>
            <p:ph type="title"/>
          </p:nvPr>
        </p:nvSpPr>
        <p:spPr/>
        <p:txBody>
          <a:bodyPr/>
          <a:lstStyle/>
          <a:p>
            <a:r>
              <a:rPr lang="en-US" dirty="0"/>
              <a:t>Step III: checking each channel separately </a:t>
            </a:r>
          </a:p>
        </p:txBody>
      </p:sp>
      <p:sp>
        <p:nvSpPr>
          <p:cNvPr id="3" name="Content Placeholder 2">
            <a:extLst>
              <a:ext uri="{FF2B5EF4-FFF2-40B4-BE49-F238E27FC236}">
                <a16:creationId xmlns:a16="http://schemas.microsoft.com/office/drawing/2014/main" id="{BE830B06-3295-43B0-A6AA-1D0F191E7E4F}"/>
              </a:ext>
            </a:extLst>
          </p:cNvPr>
          <p:cNvSpPr>
            <a:spLocks noGrp="1"/>
          </p:cNvSpPr>
          <p:nvPr>
            <p:ph idx="1"/>
          </p:nvPr>
        </p:nvSpPr>
        <p:spPr>
          <a:xfrm>
            <a:off x="838200" y="1509204"/>
            <a:ext cx="10515600" cy="4983671"/>
          </a:xfrm>
        </p:spPr>
        <p:txBody>
          <a:bodyPr>
            <a:normAutofit lnSpcReduction="10000"/>
          </a:bodyPr>
          <a:lstStyle/>
          <a:p>
            <a:r>
              <a:rPr lang="en-US" b="1" dirty="0"/>
              <a:t>Seed 3 </a:t>
            </a:r>
            <a:r>
              <a:rPr lang="en-US" dirty="0"/>
              <a:t>Level 3:</a:t>
            </a:r>
          </a:p>
          <a:p>
            <a:pPr marL="914400" lvl="1" indent="-457200">
              <a:buFont typeface="+mj-lt"/>
              <a:buAutoNum type="arabicPeriod"/>
            </a:pPr>
            <a:r>
              <a:rPr lang="en-US" dirty="0"/>
              <a:t>Communication Channel: </a:t>
            </a:r>
          </a:p>
          <a:p>
            <a:pPr lvl="3"/>
            <a:r>
              <a:rPr lang="en-US" dirty="0"/>
              <a:t>3161 person node Id</a:t>
            </a:r>
          </a:p>
          <a:p>
            <a:pPr lvl="3"/>
            <a:r>
              <a:rPr lang="en-US" dirty="0"/>
              <a:t>Approach: select the ones with more than a minimum measure(e.g. degree centrality)</a:t>
            </a:r>
          </a:p>
          <a:p>
            <a:pPr lvl="3"/>
            <a:r>
              <a:rPr lang="en-US" dirty="0"/>
              <a:t>Remaining nodes: 48</a:t>
            </a:r>
          </a:p>
          <a:p>
            <a:pPr marL="914400" lvl="1" indent="-457200">
              <a:buFont typeface="+mj-lt"/>
              <a:buAutoNum type="arabicPeriod"/>
            </a:pPr>
            <a:r>
              <a:rPr lang="en-US" dirty="0"/>
              <a:t>Procurement Channel:</a:t>
            </a:r>
          </a:p>
          <a:p>
            <a:pPr lvl="3"/>
            <a:r>
              <a:rPr lang="en-US" dirty="0"/>
              <a:t>3 person node Id</a:t>
            </a:r>
          </a:p>
          <a:p>
            <a:pPr lvl="3"/>
            <a:r>
              <a:rPr lang="en-US" dirty="0"/>
              <a:t>Approach: Keep the people who were the other end of the seed3 transaction</a:t>
            </a:r>
          </a:p>
          <a:p>
            <a:pPr lvl="3"/>
            <a:r>
              <a:rPr lang="en-US" dirty="0"/>
              <a:t>Remaining nodes: 3</a:t>
            </a:r>
          </a:p>
          <a:p>
            <a:pPr marL="914400" lvl="1" indent="-457200">
              <a:buFont typeface="+mj-lt"/>
              <a:buAutoNum type="arabicPeriod"/>
            </a:pPr>
            <a:r>
              <a:rPr lang="en-US" dirty="0">
                <a:solidFill>
                  <a:schemeClr val="bg1">
                    <a:lumMod val="50000"/>
                  </a:schemeClr>
                </a:solidFill>
              </a:rPr>
              <a:t>Co-authorship Channel: no nodes existed </a:t>
            </a:r>
          </a:p>
          <a:p>
            <a:pPr marL="914400" lvl="1" indent="-457200">
              <a:buFont typeface="+mj-lt"/>
              <a:buAutoNum type="arabicPeriod"/>
            </a:pPr>
            <a:r>
              <a:rPr lang="en-US" dirty="0">
                <a:solidFill>
                  <a:schemeClr val="bg1">
                    <a:lumMod val="50000"/>
                  </a:schemeClr>
                </a:solidFill>
              </a:rPr>
              <a:t>Demographic: chose to ignore</a:t>
            </a:r>
          </a:p>
          <a:p>
            <a:pPr marL="914400" lvl="1" indent="-457200">
              <a:buFont typeface="+mj-lt"/>
              <a:buAutoNum type="arabicPeriod"/>
            </a:pPr>
            <a:r>
              <a:rPr lang="en-US" dirty="0"/>
              <a:t>Travel Channel:</a:t>
            </a:r>
          </a:p>
          <a:p>
            <a:pPr lvl="3"/>
            <a:r>
              <a:rPr lang="en-US" dirty="0"/>
              <a:t>23 person node Id</a:t>
            </a:r>
          </a:p>
          <a:p>
            <a:pPr lvl="3"/>
            <a:r>
              <a:rPr lang="en-US" dirty="0"/>
              <a:t>Approach: select the ones with a connection to any of 3161 communication node Ids</a:t>
            </a:r>
          </a:p>
          <a:p>
            <a:pPr lvl="3"/>
            <a:r>
              <a:rPr lang="en-US" dirty="0"/>
              <a:t>Remaining nodes: 23</a:t>
            </a:r>
          </a:p>
          <a:p>
            <a:pPr lvl="1"/>
            <a:endParaRPr lang="en-US" dirty="0">
              <a:solidFill>
                <a:schemeClr val="bg1">
                  <a:lumMod val="50000"/>
                </a:schemeClr>
              </a:solidFill>
            </a:endParaRPr>
          </a:p>
          <a:p>
            <a:pPr lvl="2"/>
            <a:endParaRPr lang="en-US" dirty="0"/>
          </a:p>
          <a:p>
            <a:pPr lvl="2"/>
            <a:endParaRPr lang="en-US" dirty="0"/>
          </a:p>
        </p:txBody>
      </p:sp>
    </p:spTree>
    <p:extLst>
      <p:ext uri="{BB962C8B-B14F-4D97-AF65-F5344CB8AC3E}">
        <p14:creationId xmlns:p14="http://schemas.microsoft.com/office/powerpoint/2010/main" val="63136234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AA8340-97CE-49F8-849C-3A8622B5092B}"/>
              </a:ext>
            </a:extLst>
          </p:cNvPr>
          <p:cNvSpPr>
            <a:spLocks noGrp="1"/>
          </p:cNvSpPr>
          <p:nvPr>
            <p:ph type="title"/>
          </p:nvPr>
        </p:nvSpPr>
        <p:spPr/>
        <p:txBody>
          <a:bodyPr/>
          <a:lstStyle/>
          <a:p>
            <a:r>
              <a:rPr lang="en-US" dirty="0"/>
              <a:t>Step IV: Adding all the other non-person nodes</a:t>
            </a:r>
          </a:p>
        </p:txBody>
      </p:sp>
      <p:sp>
        <p:nvSpPr>
          <p:cNvPr id="3" name="Content Placeholder 2">
            <a:extLst>
              <a:ext uri="{FF2B5EF4-FFF2-40B4-BE49-F238E27FC236}">
                <a16:creationId xmlns:a16="http://schemas.microsoft.com/office/drawing/2014/main" id="{50A5B553-40F8-4D74-A891-3EDA06217A03}"/>
              </a:ext>
            </a:extLst>
          </p:cNvPr>
          <p:cNvSpPr>
            <a:spLocks noGrp="1"/>
          </p:cNvSpPr>
          <p:nvPr>
            <p:ph idx="1"/>
          </p:nvPr>
        </p:nvSpPr>
        <p:spPr/>
        <p:txBody>
          <a:bodyPr/>
          <a:lstStyle/>
          <a:p>
            <a:r>
              <a:rPr lang="en-US" dirty="0"/>
              <a:t>In this step all the person Ids were added together</a:t>
            </a:r>
          </a:p>
          <a:p>
            <a:r>
              <a:rPr lang="en-US" dirty="0"/>
              <a:t>Then all the communications(call or email) between these nodes were checked in the big graph</a:t>
            </a:r>
          </a:p>
          <a:p>
            <a:r>
              <a:rPr lang="en-US" dirty="0"/>
              <a:t>Then any item(travel, merchandise, category and publication) associated to these nodes were added to the graph</a:t>
            </a:r>
          </a:p>
          <a:p>
            <a:endParaRPr lang="en-US" dirty="0"/>
          </a:p>
          <a:p>
            <a:endParaRPr lang="en-US" dirty="0"/>
          </a:p>
        </p:txBody>
      </p:sp>
    </p:spTree>
    <p:extLst>
      <p:ext uri="{BB962C8B-B14F-4D97-AF65-F5344CB8AC3E}">
        <p14:creationId xmlns:p14="http://schemas.microsoft.com/office/powerpoint/2010/main" val="3540705321"/>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8C6D6F-964C-42B4-8578-D9F576DDBE4D}"/>
              </a:ext>
            </a:extLst>
          </p:cNvPr>
          <p:cNvSpPr>
            <a:spLocks noGrp="1"/>
          </p:cNvSpPr>
          <p:nvPr>
            <p:ph type="title"/>
          </p:nvPr>
        </p:nvSpPr>
        <p:spPr/>
        <p:txBody>
          <a:bodyPr/>
          <a:lstStyle/>
          <a:p>
            <a:r>
              <a:rPr lang="en-US" dirty="0"/>
              <a:t>Step IV: Adding all the other non-person nodes</a:t>
            </a:r>
          </a:p>
        </p:txBody>
      </p:sp>
      <p:sp>
        <p:nvSpPr>
          <p:cNvPr id="3" name="Content Placeholder 2">
            <a:extLst>
              <a:ext uri="{FF2B5EF4-FFF2-40B4-BE49-F238E27FC236}">
                <a16:creationId xmlns:a16="http://schemas.microsoft.com/office/drawing/2014/main" id="{56486E4E-4E0A-4134-9658-B77CF3D255CC}"/>
              </a:ext>
            </a:extLst>
          </p:cNvPr>
          <p:cNvSpPr>
            <a:spLocks noGrp="1"/>
          </p:cNvSpPr>
          <p:nvPr>
            <p:ph idx="1"/>
          </p:nvPr>
        </p:nvSpPr>
        <p:spPr/>
        <p:txBody>
          <a:bodyPr/>
          <a:lstStyle/>
          <a:p>
            <a:pPr marL="0" indent="0">
              <a:buNone/>
            </a:pPr>
            <a:r>
              <a:rPr lang="en-US" dirty="0">
                <a:solidFill>
                  <a:srgbClr val="00B050"/>
                </a:solidFill>
              </a:rPr>
              <a:t>Seed 1 and Seed 3</a:t>
            </a:r>
            <a:r>
              <a:rPr lang="en-US" dirty="0"/>
              <a:t>: We got edges for all the channels and therefore we decided to go forward with these seeds and analyze them further(they could form networks but we need to see whether they are suspicious networks)</a:t>
            </a:r>
          </a:p>
          <a:p>
            <a:pPr marL="0" indent="0">
              <a:buNone/>
            </a:pPr>
            <a:endParaRPr lang="en-US" dirty="0"/>
          </a:p>
          <a:p>
            <a:pPr marL="0" indent="0">
              <a:buNone/>
            </a:pPr>
            <a:r>
              <a:rPr lang="en-US" dirty="0">
                <a:solidFill>
                  <a:srgbClr val="C00000"/>
                </a:solidFill>
              </a:rPr>
              <a:t>Seed 2</a:t>
            </a:r>
            <a:r>
              <a:rPr lang="en-US" dirty="0"/>
              <a:t>: Of the people that we analyzed we didn’t find any channel other than the co-authorship so we concluded that these seed doesn’t lead to a network(There were no other form of communication between the people, they are just a bunch of people who wrote papers together in the past and nothing else during the one year time period.) </a:t>
            </a:r>
          </a:p>
          <a:p>
            <a:pPr lvl="1"/>
            <a:endParaRPr lang="en-US" dirty="0"/>
          </a:p>
        </p:txBody>
      </p:sp>
    </p:spTree>
    <p:extLst>
      <p:ext uri="{BB962C8B-B14F-4D97-AF65-F5344CB8AC3E}">
        <p14:creationId xmlns:p14="http://schemas.microsoft.com/office/powerpoint/2010/main" val="125317093"/>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2DE1F5-BB95-4579-B88A-C4D6F25F84D0}"/>
              </a:ext>
            </a:extLst>
          </p:cNvPr>
          <p:cNvSpPr>
            <a:spLocks noGrp="1"/>
          </p:cNvSpPr>
          <p:nvPr>
            <p:ph type="title"/>
          </p:nvPr>
        </p:nvSpPr>
        <p:spPr/>
        <p:txBody>
          <a:bodyPr/>
          <a:lstStyle/>
          <a:p>
            <a:r>
              <a:rPr lang="en-US" dirty="0"/>
              <a:t>	Seed 1					  Seed 2</a:t>
            </a:r>
          </a:p>
        </p:txBody>
      </p:sp>
      <p:pic>
        <p:nvPicPr>
          <p:cNvPr id="5" name="Content Placeholder 4">
            <a:extLst>
              <a:ext uri="{FF2B5EF4-FFF2-40B4-BE49-F238E27FC236}">
                <a16:creationId xmlns:a16="http://schemas.microsoft.com/office/drawing/2014/main" id="{6F473578-D5FF-4402-B1F0-0346106543F2}"/>
              </a:ext>
            </a:extLst>
          </p:cNvPr>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l="16847" t="16803" r="15521" b="16891"/>
          <a:stretch/>
        </p:blipFill>
        <p:spPr>
          <a:xfrm>
            <a:off x="1207363" y="2254928"/>
            <a:ext cx="3923930" cy="2885243"/>
          </a:xfrm>
        </p:spPr>
      </p:pic>
      <p:pic>
        <p:nvPicPr>
          <p:cNvPr id="7" name="Picture 6">
            <a:extLst>
              <a:ext uri="{FF2B5EF4-FFF2-40B4-BE49-F238E27FC236}">
                <a16:creationId xmlns:a16="http://schemas.microsoft.com/office/drawing/2014/main" id="{BAF4472B-3484-42D7-9286-978A6B1146B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6440" t="15145" r="15987" b="16117"/>
          <a:stretch/>
        </p:blipFill>
        <p:spPr>
          <a:xfrm>
            <a:off x="6613864" y="2254927"/>
            <a:ext cx="3781787" cy="2885243"/>
          </a:xfrm>
          <a:prstGeom prst="rect">
            <a:avLst/>
          </a:prstGeom>
        </p:spPr>
      </p:pic>
    </p:spTree>
    <p:extLst>
      <p:ext uri="{BB962C8B-B14F-4D97-AF65-F5344CB8AC3E}">
        <p14:creationId xmlns:p14="http://schemas.microsoft.com/office/powerpoint/2010/main" val="24731442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3F91C1-99DE-45FC-A7F6-CBABE9975D4B}"/>
              </a:ext>
            </a:extLst>
          </p:cNvPr>
          <p:cNvSpPr>
            <a:spLocks noGrp="1"/>
          </p:cNvSpPr>
          <p:nvPr>
            <p:ph type="title"/>
          </p:nvPr>
        </p:nvSpPr>
        <p:spPr/>
        <p:txBody>
          <a:bodyPr/>
          <a:lstStyle/>
          <a:p>
            <a:r>
              <a:rPr lang="en-US" dirty="0"/>
              <a:t>Question 2</a:t>
            </a:r>
          </a:p>
        </p:txBody>
      </p:sp>
      <p:sp>
        <p:nvSpPr>
          <p:cNvPr id="3" name="Content Placeholder 2">
            <a:extLst>
              <a:ext uri="{FF2B5EF4-FFF2-40B4-BE49-F238E27FC236}">
                <a16:creationId xmlns:a16="http://schemas.microsoft.com/office/drawing/2014/main" id="{51965E6A-87F9-4CC2-9E30-3C857D20DF71}"/>
              </a:ext>
            </a:extLst>
          </p:cNvPr>
          <p:cNvSpPr>
            <a:spLocks noGrp="1"/>
          </p:cNvSpPr>
          <p:nvPr>
            <p:ph idx="1"/>
          </p:nvPr>
        </p:nvSpPr>
        <p:spPr/>
        <p:txBody>
          <a:bodyPr/>
          <a:lstStyle/>
          <a:p>
            <a:r>
              <a:rPr lang="en-US" dirty="0"/>
              <a:t>CGCS has a set of “seed” IDs that may be members of other potential networks that could have been involved. Take a look at the very large graph. Can you determine if those IDs lead to other networks that matches the template?</a:t>
            </a:r>
          </a:p>
        </p:txBody>
      </p:sp>
    </p:spTree>
    <p:extLst>
      <p:ext uri="{BB962C8B-B14F-4D97-AF65-F5344CB8AC3E}">
        <p14:creationId xmlns:p14="http://schemas.microsoft.com/office/powerpoint/2010/main" val="1829412922"/>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2DE1F5-BB95-4579-B88A-C4D6F25F84D0}"/>
              </a:ext>
            </a:extLst>
          </p:cNvPr>
          <p:cNvSpPr>
            <a:spLocks noGrp="1"/>
          </p:cNvSpPr>
          <p:nvPr>
            <p:ph type="title"/>
          </p:nvPr>
        </p:nvSpPr>
        <p:spPr/>
        <p:txBody>
          <a:bodyPr/>
          <a:lstStyle/>
          <a:p>
            <a:r>
              <a:rPr lang="en-US" dirty="0"/>
              <a:t>	Seed 1					  Seed 2</a:t>
            </a:r>
          </a:p>
        </p:txBody>
      </p:sp>
      <p:pic>
        <p:nvPicPr>
          <p:cNvPr id="5" name="Content Placeholder 4">
            <a:extLst>
              <a:ext uri="{FF2B5EF4-FFF2-40B4-BE49-F238E27FC236}">
                <a16:creationId xmlns:a16="http://schemas.microsoft.com/office/drawing/2014/main" id="{6F473578-D5FF-4402-B1F0-0346106543F2}"/>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6829" t="16505" r="13700" b="16612"/>
          <a:stretch/>
        </p:blipFill>
        <p:spPr>
          <a:xfrm>
            <a:off x="838200" y="1347824"/>
            <a:ext cx="5257800" cy="5061855"/>
          </a:xfrm>
        </p:spPr>
      </p:pic>
      <p:pic>
        <p:nvPicPr>
          <p:cNvPr id="4" name="Picture 3">
            <a:extLst>
              <a:ext uri="{FF2B5EF4-FFF2-40B4-BE49-F238E27FC236}">
                <a16:creationId xmlns:a16="http://schemas.microsoft.com/office/drawing/2014/main" id="{FB735F88-A7C3-457B-856A-A84EFA35005B}"/>
              </a:ext>
            </a:extLst>
          </p:cNvPr>
          <p:cNvPicPr>
            <a:picLocks noChangeAspect="1"/>
          </p:cNvPicPr>
          <p:nvPr/>
        </p:nvPicPr>
        <p:blipFill rotWithShape="1">
          <a:blip r:embed="rId3">
            <a:extLst>
              <a:ext uri="{28A0092B-C50C-407E-A947-70E740481C1C}">
                <a14:useLocalDpi xmlns:a14="http://schemas.microsoft.com/office/drawing/2010/main" val="0"/>
              </a:ext>
            </a:extLst>
          </a:blip>
          <a:srcRect l="17939" t="16958" r="14617" b="16505"/>
          <a:stretch/>
        </p:blipFill>
        <p:spPr>
          <a:xfrm>
            <a:off x="6096000" y="1347824"/>
            <a:ext cx="5098742" cy="5030238"/>
          </a:xfrm>
          <a:prstGeom prst="rect">
            <a:avLst/>
          </a:prstGeom>
        </p:spPr>
      </p:pic>
    </p:spTree>
    <p:extLst>
      <p:ext uri="{BB962C8B-B14F-4D97-AF65-F5344CB8AC3E}">
        <p14:creationId xmlns:p14="http://schemas.microsoft.com/office/powerpoint/2010/main" val="821487674"/>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C11E2-0C01-4D1A-BB90-B1DB83E6ED69}"/>
              </a:ext>
            </a:extLst>
          </p:cNvPr>
          <p:cNvSpPr>
            <a:spLocks noGrp="1"/>
          </p:cNvSpPr>
          <p:nvPr>
            <p:ph type="title"/>
          </p:nvPr>
        </p:nvSpPr>
        <p:spPr/>
        <p:txBody>
          <a:bodyPr/>
          <a:lstStyle/>
          <a:p>
            <a:r>
              <a:rPr lang="en-US" dirty="0"/>
              <a:t>Are these groups suspicious hacker groups?</a:t>
            </a:r>
          </a:p>
        </p:txBody>
      </p:sp>
      <p:sp>
        <p:nvSpPr>
          <p:cNvPr id="3" name="Content Placeholder 2">
            <a:extLst>
              <a:ext uri="{FF2B5EF4-FFF2-40B4-BE49-F238E27FC236}">
                <a16:creationId xmlns:a16="http://schemas.microsoft.com/office/drawing/2014/main" id="{D37EDEB4-D86F-4993-A85C-94E4CFC10D42}"/>
              </a:ext>
            </a:extLst>
          </p:cNvPr>
          <p:cNvSpPr>
            <a:spLocks noGrp="1"/>
          </p:cNvSpPr>
          <p:nvPr>
            <p:ph idx="1"/>
          </p:nvPr>
        </p:nvSpPr>
        <p:spPr/>
        <p:txBody>
          <a:bodyPr/>
          <a:lstStyle/>
          <a:p>
            <a:r>
              <a:rPr lang="en-US" dirty="0"/>
              <a:t>To make sure the seed network graphs are at least eligible to look for the suspicious groups we first checked them with the graphs</a:t>
            </a:r>
          </a:p>
          <a:p>
            <a:r>
              <a:rPr lang="en-US" dirty="0"/>
              <a:t>But the graphs have a lot less nodes and edges than the seed network</a:t>
            </a:r>
          </a:p>
          <a:p>
            <a:r>
              <a:rPr lang="en-US" dirty="0"/>
              <a:t>So, the graphs were looked up in the big graph and all the missing edges and non-communication nodes were added</a:t>
            </a:r>
          </a:p>
          <a:p>
            <a:r>
              <a:rPr lang="en-US" dirty="0"/>
              <a:t>Then we were able to compare these extended graphs with our seed graphs to see if the extracted nodes are reasonable</a:t>
            </a:r>
          </a:p>
        </p:txBody>
      </p:sp>
    </p:spTree>
    <p:extLst>
      <p:ext uri="{BB962C8B-B14F-4D97-AF65-F5344CB8AC3E}">
        <p14:creationId xmlns:p14="http://schemas.microsoft.com/office/powerpoint/2010/main" val="2875113573"/>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B8E51E-1DBE-4BC6-9FC2-7F5C8F74C338}"/>
              </a:ext>
            </a:extLst>
          </p:cNvPr>
          <p:cNvSpPr>
            <a:spLocks noGrp="1"/>
          </p:cNvSpPr>
          <p:nvPr>
            <p:ph type="title"/>
          </p:nvPr>
        </p:nvSpPr>
        <p:spPr/>
        <p:txBody>
          <a:bodyPr/>
          <a:lstStyle/>
          <a:p>
            <a:r>
              <a:rPr lang="en-US" dirty="0"/>
              <a:t>New approach for Question 2 (Comparison)</a:t>
            </a:r>
          </a:p>
        </p:txBody>
      </p:sp>
      <p:sp>
        <p:nvSpPr>
          <p:cNvPr id="3" name="Content Placeholder 2">
            <a:extLst>
              <a:ext uri="{FF2B5EF4-FFF2-40B4-BE49-F238E27FC236}">
                <a16:creationId xmlns:a16="http://schemas.microsoft.com/office/drawing/2014/main" id="{3AF2876C-A5FE-4E71-BAE4-EB7AA38706CE}"/>
              </a:ext>
            </a:extLst>
          </p:cNvPr>
          <p:cNvSpPr>
            <a:spLocks noGrp="1"/>
          </p:cNvSpPr>
          <p:nvPr>
            <p:ph idx="1"/>
          </p:nvPr>
        </p:nvSpPr>
        <p:spPr/>
        <p:txBody>
          <a:bodyPr/>
          <a:lstStyle/>
          <a:p>
            <a:r>
              <a:rPr lang="en-US" dirty="0"/>
              <a:t>Locating the graphs of question 1 in the big graph</a:t>
            </a:r>
          </a:p>
          <a:p>
            <a:r>
              <a:rPr lang="en-US" dirty="0"/>
              <a:t>Finding the additional nodes that are connected to them</a:t>
            </a:r>
          </a:p>
          <a:p>
            <a:r>
              <a:rPr lang="en-US" dirty="0"/>
              <a:t>Extracting the extended graph as a whole</a:t>
            </a:r>
          </a:p>
          <a:p>
            <a:r>
              <a:rPr lang="en-US" dirty="0"/>
              <a:t>Comparing our seed network to the extended graphs</a:t>
            </a:r>
          </a:p>
        </p:txBody>
      </p:sp>
    </p:spTree>
    <p:extLst>
      <p:ext uri="{BB962C8B-B14F-4D97-AF65-F5344CB8AC3E}">
        <p14:creationId xmlns:p14="http://schemas.microsoft.com/office/powerpoint/2010/main" val="150972537"/>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2911A9-3B00-497E-AA89-CAE4F299EBC7}"/>
              </a:ext>
            </a:extLst>
          </p:cNvPr>
          <p:cNvSpPr>
            <a:spLocks noGrp="1"/>
          </p:cNvSpPr>
          <p:nvPr>
            <p:ph type="title"/>
          </p:nvPr>
        </p:nvSpPr>
        <p:spPr/>
        <p:txBody>
          <a:bodyPr>
            <a:normAutofit/>
          </a:bodyPr>
          <a:lstStyle/>
          <a:p>
            <a:r>
              <a:rPr lang="en-US" sz="3600" dirty="0"/>
              <a:t> Extended Graph 2            vs.	Seed 1 possible nodes</a:t>
            </a:r>
          </a:p>
        </p:txBody>
      </p:sp>
      <p:pic>
        <p:nvPicPr>
          <p:cNvPr id="5" name="Content Placeholder 4">
            <a:extLst>
              <a:ext uri="{FF2B5EF4-FFF2-40B4-BE49-F238E27FC236}">
                <a16:creationId xmlns:a16="http://schemas.microsoft.com/office/drawing/2014/main" id="{53FBEB6C-8237-4C0E-99D2-4E5D45D90E83}"/>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8241" t="16599" r="15452" b="17911"/>
          <a:stretch/>
        </p:blipFill>
        <p:spPr>
          <a:xfrm>
            <a:off x="6312023" y="1605899"/>
            <a:ext cx="4651900" cy="4594647"/>
          </a:xfrm>
        </p:spPr>
      </p:pic>
      <p:pic>
        <p:nvPicPr>
          <p:cNvPr id="7" name="Picture 6">
            <a:extLst>
              <a:ext uri="{FF2B5EF4-FFF2-40B4-BE49-F238E27FC236}">
                <a16:creationId xmlns:a16="http://schemas.microsoft.com/office/drawing/2014/main" id="{5C4685AF-B863-4F71-89D9-5BA53EE7B716}"/>
              </a:ext>
            </a:extLst>
          </p:cNvPr>
          <p:cNvPicPr>
            <a:picLocks noChangeAspect="1"/>
          </p:cNvPicPr>
          <p:nvPr/>
        </p:nvPicPr>
        <p:blipFill rotWithShape="1">
          <a:blip r:embed="rId3">
            <a:extLst>
              <a:ext uri="{28A0092B-C50C-407E-A947-70E740481C1C}">
                <a14:useLocalDpi xmlns:a14="http://schemas.microsoft.com/office/drawing/2010/main" val="0"/>
              </a:ext>
            </a:extLst>
          </a:blip>
          <a:srcRect l="17681" t="16909" r="15394" b="17330"/>
          <a:stretch/>
        </p:blipFill>
        <p:spPr>
          <a:xfrm>
            <a:off x="838200" y="1690688"/>
            <a:ext cx="4589755" cy="4509858"/>
          </a:xfrm>
          <a:prstGeom prst="rect">
            <a:avLst/>
          </a:prstGeom>
        </p:spPr>
      </p:pic>
    </p:spTree>
    <p:extLst>
      <p:ext uri="{BB962C8B-B14F-4D97-AF65-F5344CB8AC3E}">
        <p14:creationId xmlns:p14="http://schemas.microsoft.com/office/powerpoint/2010/main" val="3190634119"/>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DCF1F7-77F4-4332-B811-E8B3C3205370}"/>
              </a:ext>
            </a:extLst>
          </p:cNvPr>
          <p:cNvSpPr>
            <a:spLocks noGrp="1"/>
          </p:cNvSpPr>
          <p:nvPr>
            <p:ph type="title"/>
          </p:nvPr>
        </p:nvSpPr>
        <p:spPr/>
        <p:txBody>
          <a:bodyPr/>
          <a:lstStyle/>
          <a:p>
            <a:r>
              <a:rPr lang="en-US" dirty="0"/>
              <a:t>Similarity measures between seeds and graphs</a:t>
            </a:r>
          </a:p>
        </p:txBody>
      </p:sp>
      <p:sp>
        <p:nvSpPr>
          <p:cNvPr id="3" name="Content Placeholder 2">
            <a:extLst>
              <a:ext uri="{FF2B5EF4-FFF2-40B4-BE49-F238E27FC236}">
                <a16:creationId xmlns:a16="http://schemas.microsoft.com/office/drawing/2014/main" id="{EF5FEBE0-F9E8-4DB9-B85F-F08817B7E8BC}"/>
              </a:ext>
            </a:extLst>
          </p:cNvPr>
          <p:cNvSpPr>
            <a:spLocks noGrp="1"/>
          </p:cNvSpPr>
          <p:nvPr>
            <p:ph idx="1"/>
          </p:nvPr>
        </p:nvSpPr>
        <p:spPr/>
        <p:txBody>
          <a:bodyPr/>
          <a:lstStyle/>
          <a:p>
            <a:r>
              <a:rPr lang="en-US" dirty="0"/>
              <a:t>The similarity measure between the seeds, Template and graphs</a:t>
            </a:r>
          </a:p>
          <a:p>
            <a:endParaRPr lang="en-US" dirty="0"/>
          </a:p>
          <a:p>
            <a:r>
              <a:rPr lang="en-US" dirty="0"/>
              <a:t>The similarity measure between the seeds, Template and the extended graphs</a:t>
            </a:r>
          </a:p>
          <a:p>
            <a:endParaRPr lang="en-US" dirty="0"/>
          </a:p>
          <a:p>
            <a:r>
              <a:rPr lang="en-US" dirty="0"/>
              <a:t>Why it should not be used in this way.</a:t>
            </a:r>
          </a:p>
          <a:p>
            <a:pPr lvl="1"/>
            <a:r>
              <a:rPr lang="en-US" dirty="0"/>
              <a:t>Similar nodes</a:t>
            </a:r>
          </a:p>
          <a:p>
            <a:pPr lvl="1"/>
            <a:r>
              <a:rPr lang="en-US" dirty="0"/>
              <a:t>Structurally different</a:t>
            </a:r>
          </a:p>
          <a:p>
            <a:pPr lvl="1"/>
            <a:r>
              <a:rPr lang="en-US" dirty="0"/>
              <a:t>More number of nodes</a:t>
            </a:r>
          </a:p>
        </p:txBody>
      </p:sp>
    </p:spTree>
    <p:extLst>
      <p:ext uri="{BB962C8B-B14F-4D97-AF65-F5344CB8AC3E}">
        <p14:creationId xmlns:p14="http://schemas.microsoft.com/office/powerpoint/2010/main" val="1783211091"/>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D38326-86D7-497C-B52C-C49E2101A74D}"/>
              </a:ext>
            </a:extLst>
          </p:cNvPr>
          <p:cNvSpPr>
            <a:spLocks noGrp="1"/>
          </p:cNvSpPr>
          <p:nvPr>
            <p:ph type="title"/>
          </p:nvPr>
        </p:nvSpPr>
        <p:spPr/>
        <p:txBody>
          <a:bodyPr/>
          <a:lstStyle/>
          <a:p>
            <a:r>
              <a:rPr lang="en-US" dirty="0"/>
              <a:t>Finding patterns in the Seed graphs</a:t>
            </a:r>
          </a:p>
        </p:txBody>
      </p:sp>
      <p:sp>
        <p:nvSpPr>
          <p:cNvPr id="3" name="Content Placeholder 2">
            <a:extLst>
              <a:ext uri="{FF2B5EF4-FFF2-40B4-BE49-F238E27FC236}">
                <a16:creationId xmlns:a16="http://schemas.microsoft.com/office/drawing/2014/main" id="{14F918FD-A034-4944-BDE3-9B09FBFCFDD6}"/>
              </a:ext>
            </a:extLst>
          </p:cNvPr>
          <p:cNvSpPr>
            <a:spLocks noGrp="1"/>
          </p:cNvSpPr>
          <p:nvPr>
            <p:ph idx="1"/>
          </p:nvPr>
        </p:nvSpPr>
        <p:spPr/>
        <p:txBody>
          <a:bodyPr/>
          <a:lstStyle/>
          <a:p>
            <a:r>
              <a:rPr lang="en-US" dirty="0"/>
              <a:t>As we mentioned, there are certain patterns incorporated into the Template and graphs</a:t>
            </a:r>
          </a:p>
          <a:p>
            <a:r>
              <a:rPr lang="en-US" dirty="0"/>
              <a:t>Also extended graphs show that not all the available nodes are included in the graphs</a:t>
            </a:r>
          </a:p>
          <a:p>
            <a:r>
              <a:rPr lang="en-US" dirty="0"/>
              <a:t>This means our seed networks only need to have these patterns in some of their nodes(non-person)</a:t>
            </a:r>
          </a:p>
          <a:p>
            <a:r>
              <a:rPr lang="en-US" dirty="0"/>
              <a:t>The rest nodes could be simply removed </a:t>
            </a:r>
          </a:p>
        </p:txBody>
      </p:sp>
    </p:spTree>
    <p:extLst>
      <p:ext uri="{BB962C8B-B14F-4D97-AF65-F5344CB8AC3E}">
        <p14:creationId xmlns:p14="http://schemas.microsoft.com/office/powerpoint/2010/main" val="4146129740"/>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6947C4-FA3C-45AE-B772-43A1D289C4F0}"/>
              </a:ext>
            </a:extLst>
          </p:cNvPr>
          <p:cNvSpPr>
            <a:spLocks noGrp="1"/>
          </p:cNvSpPr>
          <p:nvPr>
            <p:ph type="title"/>
          </p:nvPr>
        </p:nvSpPr>
        <p:spPr/>
        <p:txBody>
          <a:bodyPr/>
          <a:lstStyle/>
          <a:p>
            <a:r>
              <a:rPr lang="en-US" dirty="0"/>
              <a:t>Channel Analysis for Seeds</a:t>
            </a:r>
            <a:br>
              <a:rPr lang="en-US" dirty="0"/>
            </a:br>
            <a:r>
              <a:rPr lang="en-US" sz="2800" dirty="0"/>
              <a:t>Travel Channel</a:t>
            </a:r>
          </a:p>
        </p:txBody>
      </p:sp>
      <p:pic>
        <p:nvPicPr>
          <p:cNvPr id="15" name="Picture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5343" y="2329042"/>
            <a:ext cx="5324416" cy="3188917"/>
          </a:xfrm>
          <a:prstGeom prst="rect">
            <a:avLst/>
          </a:prstGeom>
        </p:spPr>
      </p:pic>
      <p:pic>
        <p:nvPicPr>
          <p:cNvPr id="17" name="Content Placeholder 10"/>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392174" y="2329042"/>
            <a:ext cx="5251274" cy="3231553"/>
          </a:xfrm>
        </p:spPr>
      </p:pic>
    </p:spTree>
    <p:extLst>
      <p:ext uri="{BB962C8B-B14F-4D97-AF65-F5344CB8AC3E}">
        <p14:creationId xmlns:p14="http://schemas.microsoft.com/office/powerpoint/2010/main" val="2179229623"/>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6947C4-FA3C-45AE-B772-43A1D289C4F0}"/>
              </a:ext>
            </a:extLst>
          </p:cNvPr>
          <p:cNvSpPr>
            <a:spLocks noGrp="1"/>
          </p:cNvSpPr>
          <p:nvPr>
            <p:ph type="title"/>
          </p:nvPr>
        </p:nvSpPr>
        <p:spPr/>
        <p:txBody>
          <a:bodyPr/>
          <a:lstStyle/>
          <a:p>
            <a:r>
              <a:rPr lang="en-US" dirty="0"/>
              <a:t>Channel Analysis for Seeds</a:t>
            </a:r>
            <a:br>
              <a:rPr lang="en-US" dirty="0"/>
            </a:br>
            <a:r>
              <a:rPr lang="en-US" sz="2800" dirty="0"/>
              <a:t>Travel Channel</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2376" y="2372264"/>
            <a:ext cx="5229658" cy="3310101"/>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79604" y="2314033"/>
            <a:ext cx="5311600" cy="3368332"/>
          </a:xfrm>
          <a:prstGeom prst="rect">
            <a:avLst/>
          </a:prstGeom>
        </p:spPr>
      </p:pic>
    </p:spTree>
    <p:extLst>
      <p:ext uri="{BB962C8B-B14F-4D97-AF65-F5344CB8AC3E}">
        <p14:creationId xmlns:p14="http://schemas.microsoft.com/office/powerpoint/2010/main" val="2519186366"/>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6947C4-FA3C-45AE-B772-43A1D289C4F0}"/>
              </a:ext>
            </a:extLst>
          </p:cNvPr>
          <p:cNvSpPr>
            <a:spLocks noGrp="1"/>
          </p:cNvSpPr>
          <p:nvPr>
            <p:ph type="title"/>
          </p:nvPr>
        </p:nvSpPr>
        <p:spPr/>
        <p:txBody>
          <a:bodyPr/>
          <a:lstStyle/>
          <a:p>
            <a:r>
              <a:rPr lang="en-US" dirty="0"/>
              <a:t>Channel Analysis for Seeds</a:t>
            </a:r>
            <a:br>
              <a:rPr lang="en-US" dirty="0"/>
            </a:br>
            <a:r>
              <a:rPr lang="en-US" sz="2800" dirty="0"/>
              <a:t>Procurement Channel</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87325" y="2082849"/>
            <a:ext cx="5768840" cy="3337849"/>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4759" y="2082849"/>
            <a:ext cx="5498092" cy="3337849"/>
          </a:xfrm>
          <a:prstGeom prst="rect">
            <a:avLst/>
          </a:prstGeom>
        </p:spPr>
      </p:pic>
    </p:spTree>
    <p:extLst>
      <p:ext uri="{BB962C8B-B14F-4D97-AF65-F5344CB8AC3E}">
        <p14:creationId xmlns:p14="http://schemas.microsoft.com/office/powerpoint/2010/main" val="2806654524"/>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6947C4-FA3C-45AE-B772-43A1D289C4F0}"/>
              </a:ext>
            </a:extLst>
          </p:cNvPr>
          <p:cNvSpPr>
            <a:spLocks noGrp="1"/>
          </p:cNvSpPr>
          <p:nvPr>
            <p:ph type="title"/>
          </p:nvPr>
        </p:nvSpPr>
        <p:spPr/>
        <p:txBody>
          <a:bodyPr/>
          <a:lstStyle/>
          <a:p>
            <a:r>
              <a:rPr lang="en-US" dirty="0"/>
              <a:t>Channel Analysis for Seeds</a:t>
            </a:r>
            <a:br>
              <a:rPr lang="en-US" dirty="0"/>
            </a:br>
            <a:r>
              <a:rPr lang="en-US" sz="2800" dirty="0"/>
              <a:t>Procurement Channel</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73020" y="2070626"/>
            <a:ext cx="5464013" cy="3337849"/>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1964304"/>
            <a:ext cx="5547841" cy="3360711"/>
          </a:xfrm>
          <a:prstGeom prst="rect">
            <a:avLst/>
          </a:prstGeom>
        </p:spPr>
      </p:pic>
    </p:spTree>
    <p:extLst>
      <p:ext uri="{BB962C8B-B14F-4D97-AF65-F5344CB8AC3E}">
        <p14:creationId xmlns:p14="http://schemas.microsoft.com/office/powerpoint/2010/main" val="30363759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23F55-D07F-4E66-9BAA-754C68CE849A}"/>
              </a:ext>
            </a:extLst>
          </p:cNvPr>
          <p:cNvSpPr>
            <a:spLocks noGrp="1"/>
          </p:cNvSpPr>
          <p:nvPr>
            <p:ph type="title"/>
          </p:nvPr>
        </p:nvSpPr>
        <p:spPr/>
        <p:txBody>
          <a:bodyPr/>
          <a:lstStyle/>
          <a:p>
            <a:r>
              <a:rPr lang="en-US" dirty="0"/>
              <a:t>Seeds</a:t>
            </a:r>
          </a:p>
        </p:txBody>
      </p:sp>
      <p:sp>
        <p:nvSpPr>
          <p:cNvPr id="3" name="Content Placeholder 2">
            <a:extLst>
              <a:ext uri="{FF2B5EF4-FFF2-40B4-BE49-F238E27FC236}">
                <a16:creationId xmlns:a16="http://schemas.microsoft.com/office/drawing/2014/main" id="{CA299F92-DB79-49E7-B9D4-0B093224102D}"/>
              </a:ext>
            </a:extLst>
          </p:cNvPr>
          <p:cNvSpPr>
            <a:spLocks noGrp="1"/>
          </p:cNvSpPr>
          <p:nvPr>
            <p:ph idx="1"/>
          </p:nvPr>
        </p:nvSpPr>
        <p:spPr/>
        <p:txBody>
          <a:bodyPr>
            <a:normAutofit/>
          </a:bodyPr>
          <a:lstStyle/>
          <a:p>
            <a:r>
              <a:rPr lang="en-US" sz="2400" dirty="0"/>
              <a:t>They will act as a starting point for finding hacker groups</a:t>
            </a:r>
          </a:p>
          <a:p>
            <a:pPr lvl="1"/>
            <a:r>
              <a:rPr lang="en-US" sz="2000" dirty="0"/>
              <a:t>They only have one line</a:t>
            </a:r>
          </a:p>
          <a:p>
            <a:pPr lvl="1"/>
            <a:r>
              <a:rPr lang="en-US" sz="2000" dirty="0"/>
              <a:t>No location information</a:t>
            </a:r>
          </a:p>
          <a:p>
            <a:r>
              <a:rPr lang="en-US" sz="2400" dirty="0"/>
              <a:t>Members of our potential groups in the large dataset(availability checked)</a:t>
            </a:r>
          </a:p>
          <a:p>
            <a:r>
              <a:rPr lang="en-US" sz="2400" dirty="0"/>
              <a:t>These are the values of the 3 seed files</a:t>
            </a:r>
          </a:p>
          <a:p>
            <a:endParaRPr lang="en-US" sz="2400" dirty="0"/>
          </a:p>
        </p:txBody>
      </p:sp>
      <p:graphicFrame>
        <p:nvGraphicFramePr>
          <p:cNvPr id="4" name="Table 4">
            <a:extLst>
              <a:ext uri="{FF2B5EF4-FFF2-40B4-BE49-F238E27FC236}">
                <a16:creationId xmlns:a16="http://schemas.microsoft.com/office/drawing/2014/main" id="{2A5C9B5F-B12D-43B8-A7D3-92C6A635E9F7}"/>
              </a:ext>
            </a:extLst>
          </p:cNvPr>
          <p:cNvGraphicFramePr>
            <a:graphicFrameLocks noGrp="1"/>
          </p:cNvGraphicFramePr>
          <p:nvPr>
            <p:extLst>
              <p:ext uri="{D42A27DB-BD31-4B8C-83A1-F6EECF244321}">
                <p14:modId xmlns:p14="http://schemas.microsoft.com/office/powerpoint/2010/main" val="3949870609"/>
              </p:ext>
            </p:extLst>
          </p:nvPr>
        </p:nvGraphicFramePr>
        <p:xfrm>
          <a:off x="1289049" y="4167715"/>
          <a:ext cx="10150476" cy="2009248"/>
        </p:xfrm>
        <a:graphic>
          <a:graphicData uri="http://schemas.openxmlformats.org/drawingml/2006/table">
            <a:tbl>
              <a:tblPr firstRow="1" bandRow="1">
                <a:tableStyleId>{21E4AEA4-8DFA-4A89-87EB-49C32662AFE0}</a:tableStyleId>
              </a:tblPr>
              <a:tblGrid>
                <a:gridCol w="1691746">
                  <a:extLst>
                    <a:ext uri="{9D8B030D-6E8A-4147-A177-3AD203B41FA5}">
                      <a16:colId xmlns:a16="http://schemas.microsoft.com/office/drawing/2014/main" val="2681313205"/>
                    </a:ext>
                  </a:extLst>
                </a:gridCol>
                <a:gridCol w="1691746">
                  <a:extLst>
                    <a:ext uri="{9D8B030D-6E8A-4147-A177-3AD203B41FA5}">
                      <a16:colId xmlns:a16="http://schemas.microsoft.com/office/drawing/2014/main" val="1274565177"/>
                    </a:ext>
                  </a:extLst>
                </a:gridCol>
                <a:gridCol w="1691746">
                  <a:extLst>
                    <a:ext uri="{9D8B030D-6E8A-4147-A177-3AD203B41FA5}">
                      <a16:colId xmlns:a16="http://schemas.microsoft.com/office/drawing/2014/main" val="3327581110"/>
                    </a:ext>
                  </a:extLst>
                </a:gridCol>
                <a:gridCol w="1691746">
                  <a:extLst>
                    <a:ext uri="{9D8B030D-6E8A-4147-A177-3AD203B41FA5}">
                      <a16:colId xmlns:a16="http://schemas.microsoft.com/office/drawing/2014/main" val="557321545"/>
                    </a:ext>
                  </a:extLst>
                </a:gridCol>
                <a:gridCol w="1691746">
                  <a:extLst>
                    <a:ext uri="{9D8B030D-6E8A-4147-A177-3AD203B41FA5}">
                      <a16:colId xmlns:a16="http://schemas.microsoft.com/office/drawing/2014/main" val="906998426"/>
                    </a:ext>
                  </a:extLst>
                </a:gridCol>
                <a:gridCol w="1691746">
                  <a:extLst>
                    <a:ext uri="{9D8B030D-6E8A-4147-A177-3AD203B41FA5}">
                      <a16:colId xmlns:a16="http://schemas.microsoft.com/office/drawing/2014/main" val="19775199"/>
                    </a:ext>
                  </a:extLst>
                </a:gridCol>
              </a:tblGrid>
              <a:tr h="502312">
                <a:tc>
                  <a:txBody>
                    <a:bodyPr/>
                    <a:lstStyle/>
                    <a:p>
                      <a:pPr algn="ctr"/>
                      <a:r>
                        <a:rPr lang="en-US" dirty="0"/>
                        <a:t>File name</a:t>
                      </a:r>
                    </a:p>
                  </a:txBody>
                  <a:tcPr/>
                </a:tc>
                <a:tc>
                  <a:txBody>
                    <a:bodyPr/>
                    <a:lstStyle/>
                    <a:p>
                      <a:pPr algn="ctr"/>
                      <a:r>
                        <a:rPr lang="en-US" dirty="0"/>
                        <a:t>Source</a:t>
                      </a:r>
                    </a:p>
                  </a:txBody>
                  <a:tcPr/>
                </a:tc>
                <a:tc>
                  <a:txBody>
                    <a:bodyPr/>
                    <a:lstStyle/>
                    <a:p>
                      <a:pPr algn="ctr"/>
                      <a:r>
                        <a:rPr lang="en-US" dirty="0"/>
                        <a:t>eType</a:t>
                      </a:r>
                    </a:p>
                  </a:txBody>
                  <a:tcPr/>
                </a:tc>
                <a:tc>
                  <a:txBody>
                    <a:bodyPr/>
                    <a:lstStyle/>
                    <a:p>
                      <a:pPr algn="ctr"/>
                      <a:r>
                        <a:rPr lang="en-US" dirty="0"/>
                        <a:t>Target</a:t>
                      </a:r>
                    </a:p>
                  </a:txBody>
                  <a:tcPr/>
                </a:tc>
                <a:tc>
                  <a:txBody>
                    <a:bodyPr/>
                    <a:lstStyle/>
                    <a:p>
                      <a:pPr algn="ctr"/>
                      <a:r>
                        <a:rPr lang="en-US" dirty="0"/>
                        <a:t>Time</a:t>
                      </a:r>
                    </a:p>
                  </a:txBody>
                  <a:tcPr/>
                </a:tc>
                <a:tc>
                  <a:txBody>
                    <a:bodyPr/>
                    <a:lstStyle/>
                    <a:p>
                      <a:pPr algn="ctr"/>
                      <a:r>
                        <a:rPr lang="en-US" dirty="0"/>
                        <a:t>Weight</a:t>
                      </a:r>
                    </a:p>
                  </a:txBody>
                  <a:tcPr/>
                </a:tc>
                <a:extLst>
                  <a:ext uri="{0D108BD9-81ED-4DB2-BD59-A6C34878D82A}">
                    <a16:rowId xmlns:a16="http://schemas.microsoft.com/office/drawing/2014/main" val="652785495"/>
                  </a:ext>
                </a:extLst>
              </a:tr>
              <a:tr h="502312">
                <a:tc>
                  <a:txBody>
                    <a:bodyPr/>
                    <a:lstStyle/>
                    <a:p>
                      <a:pPr algn="l"/>
                      <a:r>
                        <a:rPr lang="en-US" dirty="0"/>
                        <a:t>Q2-Seed1.csv</a:t>
                      </a:r>
                    </a:p>
                  </a:txBody>
                  <a:tcPr/>
                </a:tc>
                <a:tc>
                  <a:txBody>
                    <a:bodyPr/>
                    <a:lstStyle/>
                    <a:p>
                      <a:pPr algn="ctr"/>
                      <a:r>
                        <a:rPr lang="en-US" dirty="0"/>
                        <a:t>600971</a:t>
                      </a:r>
                    </a:p>
                  </a:txBody>
                  <a:tcPr/>
                </a:tc>
                <a:tc>
                  <a:txBody>
                    <a:bodyPr/>
                    <a:lstStyle/>
                    <a:p>
                      <a:pPr algn="ctr"/>
                      <a:r>
                        <a:rPr lang="en-US" dirty="0"/>
                        <a:t>4</a:t>
                      </a:r>
                    </a:p>
                  </a:txBody>
                  <a:tcPr/>
                </a:tc>
                <a:tc>
                  <a:txBody>
                    <a:bodyPr/>
                    <a:lstStyle/>
                    <a:p>
                      <a:pPr algn="ctr"/>
                      <a:r>
                        <a:rPr lang="en-US" dirty="0"/>
                        <a:t>579269</a:t>
                      </a:r>
                    </a:p>
                  </a:txBody>
                  <a:tcPr/>
                </a:tc>
                <a:tc>
                  <a:txBody>
                    <a:bodyPr/>
                    <a:lstStyle/>
                    <a:p>
                      <a:pPr algn="ctr"/>
                      <a:r>
                        <a:rPr lang="en-US" dirty="0"/>
                        <a:t>-685755382</a:t>
                      </a:r>
                    </a:p>
                  </a:txBody>
                  <a:tcPr/>
                </a:tc>
                <a:tc>
                  <a:txBody>
                    <a:bodyPr/>
                    <a:lstStyle/>
                    <a:p>
                      <a:pPr algn="ctr"/>
                      <a:r>
                        <a:rPr lang="en-US" dirty="0"/>
                        <a:t>0.166667</a:t>
                      </a:r>
                    </a:p>
                  </a:txBody>
                  <a:tcPr/>
                </a:tc>
                <a:extLst>
                  <a:ext uri="{0D108BD9-81ED-4DB2-BD59-A6C34878D82A}">
                    <a16:rowId xmlns:a16="http://schemas.microsoft.com/office/drawing/2014/main" val="391719823"/>
                  </a:ext>
                </a:extLst>
              </a:tr>
              <a:tr h="502312">
                <a:tc>
                  <a:txBody>
                    <a:bodyPr/>
                    <a:lstStyle/>
                    <a:p>
                      <a:pPr algn="l"/>
                      <a:r>
                        <a:rPr lang="en-US" dirty="0"/>
                        <a:t>Q2-Seed2.csv</a:t>
                      </a:r>
                    </a:p>
                  </a:txBody>
                  <a:tcPr/>
                </a:tc>
                <a:tc>
                  <a:txBody>
                    <a:bodyPr/>
                    <a:lstStyle/>
                    <a:p>
                      <a:pPr algn="ctr"/>
                      <a:r>
                        <a:rPr lang="en-US" dirty="0"/>
                        <a:t>538771</a:t>
                      </a:r>
                    </a:p>
                  </a:txBody>
                  <a:tcPr/>
                </a:tc>
                <a:tc>
                  <a:txBody>
                    <a:bodyPr/>
                    <a:lstStyle/>
                    <a:p>
                      <a:pPr algn="ctr"/>
                      <a:r>
                        <a:rPr lang="en-US" dirty="0"/>
                        <a:t>4</a:t>
                      </a:r>
                    </a:p>
                  </a:txBody>
                  <a:tcPr/>
                </a:tc>
                <a:tc>
                  <a:txBody>
                    <a:bodyPr/>
                    <a:lstStyle/>
                    <a:p>
                      <a:pPr algn="ctr"/>
                      <a:r>
                        <a:rPr lang="en-US" dirty="0"/>
                        <a:t>473043</a:t>
                      </a:r>
                    </a:p>
                  </a:txBody>
                  <a:tcPr/>
                </a:tc>
                <a:tc>
                  <a:txBody>
                    <a:bodyPr/>
                    <a:lstStyle/>
                    <a:p>
                      <a:pPr algn="ctr"/>
                      <a:r>
                        <a:rPr lang="en-US" dirty="0"/>
                        <a:t>-623491200</a:t>
                      </a:r>
                    </a:p>
                  </a:txBody>
                  <a:tcPr/>
                </a:tc>
                <a:tc>
                  <a:txBody>
                    <a:bodyPr/>
                    <a:lstStyle/>
                    <a:p>
                      <a:pPr algn="ctr"/>
                      <a:r>
                        <a:rPr lang="en-US" dirty="0"/>
                        <a:t>0.0909091</a:t>
                      </a:r>
                    </a:p>
                  </a:txBody>
                  <a:tcPr/>
                </a:tc>
                <a:extLst>
                  <a:ext uri="{0D108BD9-81ED-4DB2-BD59-A6C34878D82A}">
                    <a16:rowId xmlns:a16="http://schemas.microsoft.com/office/drawing/2014/main" val="4150123384"/>
                  </a:ext>
                </a:extLst>
              </a:tr>
              <a:tr h="502312">
                <a:tc>
                  <a:txBody>
                    <a:bodyPr/>
                    <a:lstStyle/>
                    <a:p>
                      <a:pPr algn="l"/>
                      <a:r>
                        <a:rPr lang="en-US" dirty="0"/>
                        <a:t>Q2-Seed3.csv</a:t>
                      </a:r>
                    </a:p>
                  </a:txBody>
                  <a:tcPr/>
                </a:tc>
                <a:tc>
                  <a:txBody>
                    <a:bodyPr/>
                    <a:lstStyle/>
                    <a:p>
                      <a:pPr algn="ctr"/>
                      <a:r>
                        <a:rPr lang="en-US" dirty="0"/>
                        <a:t>574136</a:t>
                      </a:r>
                    </a:p>
                  </a:txBody>
                  <a:tcPr/>
                </a:tc>
                <a:tc>
                  <a:txBody>
                    <a:bodyPr/>
                    <a:lstStyle/>
                    <a:p>
                      <a:pPr algn="ctr"/>
                      <a:r>
                        <a:rPr lang="en-US" dirty="0"/>
                        <a:t>2</a:t>
                      </a:r>
                    </a:p>
                  </a:txBody>
                  <a:tcPr/>
                </a:tc>
                <a:tc>
                  <a:txBody>
                    <a:bodyPr/>
                    <a:lstStyle/>
                    <a:p>
                      <a:pPr algn="ctr"/>
                      <a:r>
                        <a:rPr lang="en-US" dirty="0"/>
                        <a:t>657187</a:t>
                      </a:r>
                    </a:p>
                  </a:txBody>
                  <a:tcPr/>
                </a:tc>
                <a:tc>
                  <a:txBody>
                    <a:bodyPr/>
                    <a:lstStyle/>
                    <a:p>
                      <a:pPr algn="ctr"/>
                      <a:r>
                        <a:rPr lang="en-US" dirty="0"/>
                        <a:t>1991785</a:t>
                      </a:r>
                    </a:p>
                  </a:txBody>
                  <a:tcPr/>
                </a:tc>
                <a:tc>
                  <a:txBody>
                    <a:bodyPr/>
                    <a:lstStyle/>
                    <a:p>
                      <a:pPr algn="ctr"/>
                      <a:r>
                        <a:rPr lang="en-US" dirty="0"/>
                        <a:t>633</a:t>
                      </a:r>
                    </a:p>
                  </a:txBody>
                  <a:tcPr/>
                </a:tc>
                <a:extLst>
                  <a:ext uri="{0D108BD9-81ED-4DB2-BD59-A6C34878D82A}">
                    <a16:rowId xmlns:a16="http://schemas.microsoft.com/office/drawing/2014/main" val="2915174795"/>
                  </a:ext>
                </a:extLst>
              </a:tr>
            </a:tbl>
          </a:graphicData>
        </a:graphic>
      </p:graphicFrame>
    </p:spTree>
    <p:extLst>
      <p:ext uri="{BB962C8B-B14F-4D97-AF65-F5344CB8AC3E}">
        <p14:creationId xmlns:p14="http://schemas.microsoft.com/office/powerpoint/2010/main" val="3075707361"/>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6947C4-FA3C-45AE-B772-43A1D289C4F0}"/>
              </a:ext>
            </a:extLst>
          </p:cNvPr>
          <p:cNvSpPr>
            <a:spLocks noGrp="1"/>
          </p:cNvSpPr>
          <p:nvPr>
            <p:ph type="title"/>
          </p:nvPr>
        </p:nvSpPr>
        <p:spPr/>
        <p:txBody>
          <a:bodyPr/>
          <a:lstStyle/>
          <a:p>
            <a:r>
              <a:rPr lang="en-US" dirty="0"/>
              <a:t>Channel Analysis for Seeds</a:t>
            </a:r>
            <a:br>
              <a:rPr lang="en-US" dirty="0"/>
            </a:br>
            <a:r>
              <a:rPr lang="en-US" sz="2800" dirty="0"/>
              <a:t>Communication Channel</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3482" y="2070772"/>
            <a:ext cx="5860311" cy="3833372"/>
          </a:xfrm>
          <a:prstGeom prst="rect">
            <a:avLst/>
          </a:prstGeom>
        </p:spPr>
      </p:pic>
      <p:pic>
        <p:nvPicPr>
          <p:cNvPr id="6" name="Picture 5"/>
          <p:cNvPicPr>
            <a:picLocks noChangeAspect="1"/>
          </p:cNvPicPr>
          <p:nvPr/>
        </p:nvPicPr>
        <p:blipFill>
          <a:blip r:embed="rId3"/>
          <a:stretch>
            <a:fillRect/>
          </a:stretch>
        </p:blipFill>
        <p:spPr>
          <a:xfrm>
            <a:off x="6493793" y="2191542"/>
            <a:ext cx="5273497" cy="3360711"/>
          </a:xfrm>
          <a:prstGeom prst="rect">
            <a:avLst/>
          </a:prstGeom>
        </p:spPr>
      </p:pic>
    </p:spTree>
    <p:extLst>
      <p:ext uri="{BB962C8B-B14F-4D97-AF65-F5344CB8AC3E}">
        <p14:creationId xmlns:p14="http://schemas.microsoft.com/office/powerpoint/2010/main" val="4237346296"/>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5EADC2-01C6-412A-B723-CE9244BDA51F}"/>
              </a:ext>
            </a:extLst>
          </p:cNvPr>
          <p:cNvSpPr>
            <a:spLocks noGrp="1"/>
          </p:cNvSpPr>
          <p:nvPr>
            <p:ph type="title"/>
          </p:nvPr>
        </p:nvSpPr>
        <p:spPr/>
        <p:txBody>
          <a:bodyPr/>
          <a:lstStyle/>
          <a:p>
            <a:r>
              <a:rPr lang="en-US" dirty="0"/>
              <a:t>Discussions:</a:t>
            </a:r>
          </a:p>
        </p:txBody>
      </p:sp>
      <p:sp>
        <p:nvSpPr>
          <p:cNvPr id="5" name="Content Placeholder 4"/>
          <p:cNvSpPr>
            <a:spLocks noGrp="1"/>
          </p:cNvSpPr>
          <p:nvPr>
            <p:ph idx="1"/>
          </p:nvPr>
        </p:nvSpPr>
        <p:spPr/>
        <p:txBody>
          <a:bodyPr>
            <a:normAutofit/>
          </a:bodyPr>
          <a:lstStyle/>
          <a:p>
            <a:r>
              <a:rPr lang="en-IN" sz="2000" dirty="0"/>
              <a:t>For the Travel Channel, there are definitely some clusters forming for a given Source Location and the Time</a:t>
            </a:r>
          </a:p>
          <a:p>
            <a:r>
              <a:rPr lang="en-IN" sz="2000" dirty="0"/>
              <a:t>These clusters shall next be extracted to get the nodes who will be at the </a:t>
            </a:r>
            <a:r>
              <a:rPr lang="en-IN" sz="2000" dirty="0" err="1"/>
              <a:t>center</a:t>
            </a:r>
            <a:r>
              <a:rPr lang="en-IN" sz="2000" dirty="0"/>
              <a:t> of the Hacker Network.</a:t>
            </a:r>
          </a:p>
          <a:p>
            <a:r>
              <a:rPr lang="en-IN" sz="2000" dirty="0"/>
              <a:t>For the Procurement Channel, we need to filter out transactions between the Sources and Targets over similar items to extract the Hacker Network</a:t>
            </a:r>
          </a:p>
          <a:p>
            <a:r>
              <a:rPr lang="en-IN" sz="2000" dirty="0"/>
              <a:t>For Communication Channel, the frequency of communication between a potential Source and Target node pair is high which is seen for Extracted Seed 1 Network but not for Seed 3.</a:t>
            </a:r>
          </a:p>
          <a:p>
            <a:r>
              <a:rPr lang="en-IN" sz="2000" dirty="0"/>
              <a:t>This could be a filter measure to eliminate node pairs which might not appear in any other Channel </a:t>
            </a:r>
            <a:r>
              <a:rPr lang="en-IN" sz="2000" dirty="0" err="1"/>
              <a:t>Anlaysis</a:t>
            </a:r>
            <a:r>
              <a:rPr lang="en-IN" sz="2000" dirty="0"/>
              <a:t>. </a:t>
            </a:r>
            <a:endParaRPr lang="en-GB" sz="2000" dirty="0"/>
          </a:p>
        </p:txBody>
      </p:sp>
    </p:spTree>
    <p:extLst>
      <p:ext uri="{BB962C8B-B14F-4D97-AF65-F5344CB8AC3E}">
        <p14:creationId xmlns:p14="http://schemas.microsoft.com/office/powerpoint/2010/main" val="3458985990"/>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A44943-5F6A-4B88-8E3B-D2EE75E4CBA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5DD3465-79D6-4016-90E2-2A781911774E}"/>
              </a:ext>
            </a:extLst>
          </p:cNvPr>
          <p:cNvSpPr>
            <a:spLocks noGrp="1"/>
          </p:cNvSpPr>
          <p:nvPr>
            <p:ph idx="1"/>
          </p:nvPr>
        </p:nvSpPr>
        <p:spPr/>
        <p:txBody>
          <a:bodyPr/>
          <a:lstStyle/>
          <a:p>
            <a:r>
              <a:rPr lang="en-US" dirty="0"/>
              <a:t>2: only the density curves with dropdown menu(3 important measures) </a:t>
            </a:r>
            <a:r>
              <a:rPr lang="en-US" dirty="0">
                <a:sym typeface="Wingdings" panose="05000000000000000000" pitchFamily="2" charset="2"/>
              </a:rPr>
              <a:t>  add the histograms very faded as a background</a:t>
            </a:r>
          </a:p>
          <a:p>
            <a:r>
              <a:rPr lang="en-US" dirty="0">
                <a:sym typeface="Wingdings" panose="05000000000000000000" pitchFamily="2" charset="2"/>
              </a:rPr>
              <a:t>1: A table containing the one-to-one curves as well as the Wasserstein distance</a:t>
            </a:r>
            <a:endParaRPr lang="en-US" dirty="0"/>
          </a:p>
        </p:txBody>
      </p:sp>
    </p:spTree>
    <p:extLst>
      <p:ext uri="{BB962C8B-B14F-4D97-AF65-F5344CB8AC3E}">
        <p14:creationId xmlns:p14="http://schemas.microsoft.com/office/powerpoint/2010/main" val="2915278839"/>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FCEC4-1D1C-4288-AA40-D73BBC18D29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9AE348D-D316-4B47-9869-902D0E8789C6}"/>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1879100"/>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768E65-A85E-4E1F-A854-2085C774A63F}"/>
              </a:ext>
            </a:extLst>
          </p:cNvPr>
          <p:cNvSpPr>
            <a:spLocks noGrp="1"/>
          </p:cNvSpPr>
          <p:nvPr>
            <p:ph type="ctrTitle"/>
          </p:nvPr>
        </p:nvSpPr>
        <p:spPr/>
        <p:txBody>
          <a:bodyPr/>
          <a:lstStyle/>
          <a:p>
            <a:r>
              <a:rPr lang="en-US" dirty="0"/>
              <a:t>Friday 26</a:t>
            </a:r>
            <a:r>
              <a:rPr lang="en-US" baseline="30000" dirty="0"/>
              <a:t>th</a:t>
            </a:r>
            <a:r>
              <a:rPr lang="en-US" dirty="0"/>
              <a:t> June</a:t>
            </a:r>
          </a:p>
        </p:txBody>
      </p:sp>
      <p:sp>
        <p:nvSpPr>
          <p:cNvPr id="3" name="Subtitle 2">
            <a:extLst>
              <a:ext uri="{FF2B5EF4-FFF2-40B4-BE49-F238E27FC236}">
                <a16:creationId xmlns:a16="http://schemas.microsoft.com/office/drawing/2014/main" id="{BEDB810B-11E1-4BC0-A09D-E301BF432AD8}"/>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765429466"/>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93F3D5-959A-49EF-9D91-1A00C8A467EE}"/>
              </a:ext>
            </a:extLst>
          </p:cNvPr>
          <p:cNvSpPr>
            <a:spLocks noGrp="1"/>
          </p:cNvSpPr>
          <p:nvPr>
            <p:ph type="ctrTitle"/>
          </p:nvPr>
        </p:nvSpPr>
        <p:spPr/>
        <p:txBody>
          <a:bodyPr/>
          <a:lstStyle/>
          <a:p>
            <a:r>
              <a:rPr lang="en-US" dirty="0"/>
              <a:t>The Entry’s format</a:t>
            </a:r>
          </a:p>
        </p:txBody>
      </p:sp>
      <p:sp>
        <p:nvSpPr>
          <p:cNvPr id="3" name="Subtitle 2">
            <a:extLst>
              <a:ext uri="{FF2B5EF4-FFF2-40B4-BE49-F238E27FC236}">
                <a16:creationId xmlns:a16="http://schemas.microsoft.com/office/drawing/2014/main" id="{5B764BA1-4722-4561-A96C-3E30D4C5248B}"/>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187582376"/>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391B17-DE6E-4B19-B6CA-40DF70B4667A}"/>
              </a:ext>
            </a:extLst>
          </p:cNvPr>
          <p:cNvSpPr>
            <a:spLocks noGrp="1"/>
          </p:cNvSpPr>
          <p:nvPr>
            <p:ph type="title"/>
          </p:nvPr>
        </p:nvSpPr>
        <p:spPr/>
        <p:txBody>
          <a:bodyPr/>
          <a:lstStyle/>
          <a:p>
            <a:r>
              <a:rPr lang="en-US" dirty="0"/>
              <a:t>Q1. part a)</a:t>
            </a:r>
          </a:p>
        </p:txBody>
      </p:sp>
      <p:sp>
        <p:nvSpPr>
          <p:cNvPr id="3" name="Content Placeholder 2">
            <a:extLst>
              <a:ext uri="{FF2B5EF4-FFF2-40B4-BE49-F238E27FC236}">
                <a16:creationId xmlns:a16="http://schemas.microsoft.com/office/drawing/2014/main" id="{80FE8C53-CB48-4537-9B3B-373E5A16725A}"/>
              </a:ext>
            </a:extLst>
          </p:cNvPr>
          <p:cNvSpPr>
            <a:spLocks noGrp="1"/>
          </p:cNvSpPr>
          <p:nvPr>
            <p:ph idx="1"/>
          </p:nvPr>
        </p:nvSpPr>
        <p:spPr/>
        <p:txBody>
          <a:bodyPr/>
          <a:lstStyle/>
          <a:p>
            <a:pPr marL="514350" indent="-514350">
              <a:buFont typeface="+mj-lt"/>
              <a:buAutoNum type="arabicPeriod"/>
            </a:pPr>
            <a:r>
              <a:rPr lang="en-US" dirty="0"/>
              <a:t>Using visual analytics, compare the template subgraph with the potential match provided. Show where the two graphs agree and disagree. Use your tool to answer the following questions:</a:t>
            </a:r>
          </a:p>
          <a:p>
            <a:pPr marL="514350" indent="-514350">
              <a:buFont typeface="+mj-lt"/>
              <a:buAutoNum type="alphaLcParenR"/>
            </a:pPr>
            <a:r>
              <a:rPr lang="en-US" dirty="0"/>
              <a:t>Compare the five candidate subgraphs to the provided template. Show where the two graphs agree and disagree. Which subgraph matches the template the best? Please limit your answer to seven images and 500 words.</a:t>
            </a:r>
          </a:p>
          <a:p>
            <a:endParaRPr lang="en-US" dirty="0"/>
          </a:p>
        </p:txBody>
      </p:sp>
    </p:spTree>
    <p:extLst>
      <p:ext uri="{BB962C8B-B14F-4D97-AF65-F5344CB8AC3E}">
        <p14:creationId xmlns:p14="http://schemas.microsoft.com/office/powerpoint/2010/main" val="1980046193"/>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D19FB-1282-4DC1-B63D-6E50729FAC0B}"/>
              </a:ext>
            </a:extLst>
          </p:cNvPr>
          <p:cNvSpPr>
            <a:spLocks noGrp="1"/>
          </p:cNvSpPr>
          <p:nvPr>
            <p:ph type="title"/>
          </p:nvPr>
        </p:nvSpPr>
        <p:spPr/>
        <p:txBody>
          <a:bodyPr/>
          <a:lstStyle/>
          <a:p>
            <a:r>
              <a:rPr lang="en-US" dirty="0"/>
              <a:t>Q1. part a)</a:t>
            </a:r>
          </a:p>
        </p:txBody>
      </p:sp>
      <p:sp>
        <p:nvSpPr>
          <p:cNvPr id="3" name="Content Placeholder 2">
            <a:extLst>
              <a:ext uri="{FF2B5EF4-FFF2-40B4-BE49-F238E27FC236}">
                <a16:creationId xmlns:a16="http://schemas.microsoft.com/office/drawing/2014/main" id="{EE868695-5EE4-4C15-9DBE-D2F9F36498B3}"/>
              </a:ext>
            </a:extLst>
          </p:cNvPr>
          <p:cNvSpPr>
            <a:spLocks noGrp="1"/>
          </p:cNvSpPr>
          <p:nvPr>
            <p:ph idx="1"/>
          </p:nvPr>
        </p:nvSpPr>
        <p:spPr/>
        <p:txBody>
          <a:bodyPr/>
          <a:lstStyle/>
          <a:p>
            <a:pPr marL="514350" indent="-514350">
              <a:buFont typeface="+mj-lt"/>
              <a:buAutoNum type="arabicPeriod"/>
            </a:pPr>
            <a:r>
              <a:rPr lang="en-US" dirty="0"/>
              <a:t>Parallel coordinates(.gif format, Template constant graphs changing)</a:t>
            </a:r>
          </a:p>
          <a:p>
            <a:pPr marL="514350" indent="-514350">
              <a:buFont typeface="+mj-lt"/>
              <a:buAutoNum type="arabicPeriod"/>
            </a:pPr>
            <a:r>
              <a:rPr lang="en-US" dirty="0"/>
              <a:t>Matrix of curves and Wasserstein distances/p-values</a:t>
            </a:r>
          </a:p>
          <a:p>
            <a:pPr marL="514350" indent="-514350">
              <a:buFont typeface="+mj-lt"/>
              <a:buAutoNum type="arabicPeriod"/>
            </a:pPr>
            <a:r>
              <a:rPr lang="en-US" dirty="0"/>
              <a:t>Distribution curves(.gif format, 3 most distinct formats)</a:t>
            </a:r>
          </a:p>
          <a:p>
            <a:pPr marL="514350" indent="-514350">
              <a:buFont typeface="+mj-lt"/>
              <a:buAutoNum type="arabicPeriod"/>
            </a:pPr>
            <a:r>
              <a:rPr lang="en-US" dirty="0" err="1"/>
              <a:t>Gephi</a:t>
            </a:r>
            <a:r>
              <a:rPr lang="en-US" dirty="0"/>
              <a:t> plots(.gif format, changes through time[try to focus on some similarity measurements at one corner)</a:t>
            </a:r>
          </a:p>
          <a:p>
            <a:pPr marL="514350" indent="-514350">
              <a:buFont typeface="+mj-lt"/>
              <a:buAutoNum type="arabicPeriod"/>
            </a:pPr>
            <a:r>
              <a:rPr lang="en-US" dirty="0"/>
              <a:t>Network graph(try to make it interactive) size based on measure 1</a:t>
            </a:r>
          </a:p>
          <a:p>
            <a:pPr marL="514350" indent="-514350">
              <a:buFont typeface="+mj-lt"/>
              <a:buAutoNum type="arabicPeriod"/>
            </a:pPr>
            <a:r>
              <a:rPr lang="en-US" dirty="0"/>
              <a:t>Network graph(try to make it interactive) size based on measure 2</a:t>
            </a:r>
          </a:p>
          <a:p>
            <a:pPr marL="514350" indent="-514350">
              <a:buFont typeface="+mj-lt"/>
              <a:buAutoNum type="arabicPeriod"/>
            </a:pPr>
            <a:r>
              <a:rPr lang="en-US" dirty="0"/>
              <a:t>Network graph(try to make it interactive) size based on measure 3</a:t>
            </a:r>
          </a:p>
          <a:p>
            <a:pPr marL="514350" indent="-514350">
              <a:buFont typeface="+mj-lt"/>
              <a:buAutoNum type="arabicPeriod"/>
            </a:pPr>
            <a:endParaRPr lang="en-US" dirty="0"/>
          </a:p>
          <a:p>
            <a:pPr marL="514350" indent="-514350">
              <a:buFont typeface="+mj-lt"/>
              <a:buAutoNum type="arabicPeriod"/>
            </a:pPr>
            <a:endParaRPr lang="en-US" dirty="0"/>
          </a:p>
        </p:txBody>
      </p:sp>
    </p:spTree>
    <p:extLst>
      <p:ext uri="{BB962C8B-B14F-4D97-AF65-F5344CB8AC3E}">
        <p14:creationId xmlns:p14="http://schemas.microsoft.com/office/powerpoint/2010/main" val="2809861073"/>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069D44-9986-480C-AF55-61B80BE8EF32}"/>
              </a:ext>
            </a:extLst>
          </p:cNvPr>
          <p:cNvSpPr>
            <a:spLocks noGrp="1"/>
          </p:cNvSpPr>
          <p:nvPr>
            <p:ph type="title"/>
          </p:nvPr>
        </p:nvSpPr>
        <p:spPr/>
        <p:txBody>
          <a:bodyPr/>
          <a:lstStyle/>
          <a:p>
            <a:r>
              <a:rPr lang="en-US" dirty="0"/>
              <a:t>Q1. part b)</a:t>
            </a:r>
          </a:p>
        </p:txBody>
      </p:sp>
      <p:sp>
        <p:nvSpPr>
          <p:cNvPr id="3" name="Content Placeholder 2">
            <a:extLst>
              <a:ext uri="{FF2B5EF4-FFF2-40B4-BE49-F238E27FC236}">
                <a16:creationId xmlns:a16="http://schemas.microsoft.com/office/drawing/2014/main" id="{39707FCE-78C4-4235-A756-C1B6DAEB93F2}"/>
              </a:ext>
            </a:extLst>
          </p:cNvPr>
          <p:cNvSpPr>
            <a:spLocks noGrp="1"/>
          </p:cNvSpPr>
          <p:nvPr>
            <p:ph idx="1"/>
          </p:nvPr>
        </p:nvSpPr>
        <p:spPr/>
        <p:txBody>
          <a:bodyPr/>
          <a:lstStyle/>
          <a:p>
            <a:pPr marL="514350" indent="-514350">
              <a:buFont typeface="+mj-lt"/>
              <a:buAutoNum type="arabicPeriod"/>
            </a:pPr>
            <a:r>
              <a:rPr lang="en-US" dirty="0"/>
              <a:t>Using visual analytics, compare the template subgraph with the potential match provided. Show where the two graphs agree and disagree. Use your tool to answer the following questions:</a:t>
            </a:r>
          </a:p>
          <a:p>
            <a:pPr marL="0" indent="0">
              <a:buNone/>
            </a:pPr>
            <a:endParaRPr lang="en-US" dirty="0"/>
          </a:p>
          <a:p>
            <a:pPr marL="514350" indent="-514350">
              <a:buFont typeface="+mj-lt"/>
              <a:buAutoNum type="alphaLcParenR"/>
            </a:pPr>
            <a:r>
              <a:rPr lang="en-US" dirty="0"/>
              <a:t>Which key parts of the best match help discriminate it from the other potential matches? Please limit your answer to five images and 300 words.</a:t>
            </a:r>
          </a:p>
          <a:p>
            <a:pPr marL="514350" indent="-514350">
              <a:buFont typeface="+mj-lt"/>
              <a:buAutoNum type="alphaLcParenR"/>
            </a:pPr>
            <a:endParaRPr lang="en-US" dirty="0"/>
          </a:p>
        </p:txBody>
      </p:sp>
    </p:spTree>
    <p:extLst>
      <p:ext uri="{BB962C8B-B14F-4D97-AF65-F5344CB8AC3E}">
        <p14:creationId xmlns:p14="http://schemas.microsoft.com/office/powerpoint/2010/main" val="1060394437"/>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6D3A8D-B45B-4086-BD41-098C79FBFB1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5C174CC-C186-4615-AAB0-A0EA292E6396}"/>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7884105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FD0CF7-0C7D-4338-9B72-EA62D0D009E9}"/>
              </a:ext>
            </a:extLst>
          </p:cNvPr>
          <p:cNvSpPr>
            <a:spLocks noGrp="1"/>
          </p:cNvSpPr>
          <p:nvPr>
            <p:ph type="title"/>
          </p:nvPr>
        </p:nvSpPr>
        <p:spPr/>
        <p:txBody>
          <a:bodyPr>
            <a:normAutofit/>
          </a:bodyPr>
          <a:lstStyle/>
          <a:p>
            <a:r>
              <a:rPr lang="en-US" sz="6400" b="1" dirty="0">
                <a:solidFill>
                  <a:schemeClr val="accent1">
                    <a:lumMod val="50000"/>
                  </a:schemeClr>
                </a:solidFill>
              </a:rPr>
              <a:t>Agenda</a:t>
            </a:r>
          </a:p>
        </p:txBody>
      </p:sp>
      <p:sp>
        <p:nvSpPr>
          <p:cNvPr id="3" name="Content Placeholder 2">
            <a:extLst>
              <a:ext uri="{FF2B5EF4-FFF2-40B4-BE49-F238E27FC236}">
                <a16:creationId xmlns:a16="http://schemas.microsoft.com/office/drawing/2014/main" id="{2672AED0-36D7-41E2-9CDD-1F831B01E13E}"/>
              </a:ext>
            </a:extLst>
          </p:cNvPr>
          <p:cNvSpPr>
            <a:spLocks noGrp="1"/>
          </p:cNvSpPr>
          <p:nvPr>
            <p:ph idx="1"/>
          </p:nvPr>
        </p:nvSpPr>
        <p:spPr/>
        <p:txBody>
          <a:bodyPr/>
          <a:lstStyle/>
          <a:p>
            <a:r>
              <a:rPr lang="en-US" dirty="0"/>
              <a:t>Problem Overview</a:t>
            </a:r>
          </a:p>
          <a:p>
            <a:r>
              <a:rPr lang="en-US" dirty="0"/>
              <a:t>Mini-Challenge 1</a:t>
            </a:r>
          </a:p>
          <a:p>
            <a:r>
              <a:rPr lang="en-US" dirty="0"/>
              <a:t>Exploring the data</a:t>
            </a:r>
          </a:p>
          <a:p>
            <a:r>
              <a:rPr lang="en-US" dirty="0"/>
              <a:t>Question 1 overview</a:t>
            </a:r>
          </a:p>
          <a:p>
            <a:r>
              <a:rPr lang="en-US" dirty="0"/>
              <a:t>Question 2 overview</a:t>
            </a:r>
          </a:p>
          <a:p>
            <a:endParaRPr lang="en-US" dirty="0"/>
          </a:p>
        </p:txBody>
      </p:sp>
    </p:spTree>
    <p:extLst>
      <p:ext uri="{BB962C8B-B14F-4D97-AF65-F5344CB8AC3E}">
        <p14:creationId xmlns:p14="http://schemas.microsoft.com/office/powerpoint/2010/main" val="24384348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5C648-66B8-49BE-B33E-D2150B203B24}"/>
              </a:ext>
            </a:extLst>
          </p:cNvPr>
          <p:cNvSpPr>
            <a:spLocks noGrp="1"/>
          </p:cNvSpPr>
          <p:nvPr>
            <p:ph type="title"/>
          </p:nvPr>
        </p:nvSpPr>
        <p:spPr/>
        <p:txBody>
          <a:bodyPr/>
          <a:lstStyle/>
          <a:p>
            <a:r>
              <a:rPr lang="en-US" dirty="0"/>
              <a:t>Very large Graph (1)</a:t>
            </a:r>
          </a:p>
        </p:txBody>
      </p:sp>
      <p:sp>
        <p:nvSpPr>
          <p:cNvPr id="3" name="Content Placeholder 2">
            <a:extLst>
              <a:ext uri="{FF2B5EF4-FFF2-40B4-BE49-F238E27FC236}">
                <a16:creationId xmlns:a16="http://schemas.microsoft.com/office/drawing/2014/main" id="{B7CBAD27-F7D7-45FE-9E5B-0B22E29CC45E}"/>
              </a:ext>
            </a:extLst>
          </p:cNvPr>
          <p:cNvSpPr>
            <a:spLocks noGrp="1"/>
          </p:cNvSpPr>
          <p:nvPr>
            <p:ph idx="1"/>
          </p:nvPr>
        </p:nvSpPr>
        <p:spPr/>
        <p:txBody>
          <a:bodyPr/>
          <a:lstStyle/>
          <a:p>
            <a:r>
              <a:rPr lang="en-US" sz="2400" dirty="0"/>
              <a:t>Filename: CGCS-GraphData.csv</a:t>
            </a:r>
          </a:p>
          <a:p>
            <a:r>
              <a:rPr lang="en-US" sz="2400" dirty="0"/>
              <a:t>Containing the data of all the hacker groups</a:t>
            </a:r>
          </a:p>
          <a:p>
            <a:r>
              <a:rPr lang="en-US" sz="2400" dirty="0"/>
              <a:t>Connection between different groups are not clear</a:t>
            </a:r>
          </a:p>
          <a:p>
            <a:r>
              <a:rPr lang="en-US" sz="2400" dirty="0"/>
              <a:t>Around 124 million rows(edges) and 200860 unique Ids(nodes)</a:t>
            </a:r>
          </a:p>
          <a:p>
            <a:r>
              <a:rPr lang="en-US" sz="2400" dirty="0"/>
              <a:t>Around 70 million rows have location information</a:t>
            </a:r>
          </a:p>
          <a:p>
            <a:endParaRPr lang="en-US" dirty="0"/>
          </a:p>
          <a:p>
            <a:endParaRPr lang="en-US" dirty="0"/>
          </a:p>
        </p:txBody>
      </p:sp>
      <p:sp>
        <p:nvSpPr>
          <p:cNvPr id="8" name="Rectangle 3">
            <a:extLst>
              <a:ext uri="{FF2B5EF4-FFF2-40B4-BE49-F238E27FC236}">
                <a16:creationId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858323803"/>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157DC7-9BF8-4E26-8207-6C2831CE5A1E}"/>
              </a:ext>
            </a:extLst>
          </p:cNvPr>
          <p:cNvSpPr>
            <a:spLocks noGrp="1"/>
          </p:cNvSpPr>
          <p:nvPr>
            <p:ph type="ctrTitle"/>
          </p:nvPr>
        </p:nvSpPr>
        <p:spPr/>
        <p:txBody>
          <a:bodyPr>
            <a:normAutofit/>
          </a:bodyPr>
          <a:lstStyle/>
          <a:p>
            <a:r>
              <a:rPr lang="en-US" sz="6600" b="1" dirty="0">
                <a:solidFill>
                  <a:schemeClr val="accent1">
                    <a:lumMod val="50000"/>
                  </a:schemeClr>
                </a:solidFill>
                <a:effectLst>
                  <a:outerShdw blurRad="38100" dist="38100" dir="2700000" algn="tl">
                    <a:srgbClr val="000000">
                      <a:alpha val="43137"/>
                    </a:srgbClr>
                  </a:outerShdw>
                </a:effectLst>
              </a:rPr>
              <a:t>Thank you for your time</a:t>
            </a:r>
          </a:p>
        </p:txBody>
      </p:sp>
    </p:spTree>
    <p:extLst>
      <p:ext uri="{BB962C8B-B14F-4D97-AF65-F5344CB8AC3E}">
        <p14:creationId xmlns:p14="http://schemas.microsoft.com/office/powerpoint/2010/main" val="40906264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5C648-66B8-49BE-B33E-D2150B203B24}"/>
              </a:ext>
            </a:extLst>
          </p:cNvPr>
          <p:cNvSpPr>
            <a:spLocks noGrp="1"/>
          </p:cNvSpPr>
          <p:nvPr>
            <p:ph type="title"/>
          </p:nvPr>
        </p:nvSpPr>
        <p:spPr/>
        <p:txBody>
          <a:bodyPr/>
          <a:lstStyle/>
          <a:p>
            <a:r>
              <a:rPr lang="en-US" dirty="0"/>
              <a:t>Very large Graph (2)</a:t>
            </a:r>
          </a:p>
        </p:txBody>
      </p:sp>
      <p:sp>
        <p:nvSpPr>
          <p:cNvPr id="3" name="Content Placeholder 2">
            <a:extLst>
              <a:ext uri="{FF2B5EF4-FFF2-40B4-BE49-F238E27FC236}">
                <a16:creationId xmlns:a16="http://schemas.microsoft.com/office/drawing/2014/main" id="{B7CBAD27-F7D7-45FE-9E5B-0B22E29CC45E}"/>
              </a:ext>
            </a:extLst>
          </p:cNvPr>
          <p:cNvSpPr>
            <a:spLocks noGrp="1"/>
          </p:cNvSpPr>
          <p:nvPr>
            <p:ph idx="1"/>
          </p:nvPr>
        </p:nvSpPr>
        <p:spPr/>
        <p:txBody>
          <a:bodyPr/>
          <a:lstStyle/>
          <a:p>
            <a:r>
              <a:rPr lang="en-US" sz="2400" dirty="0"/>
              <a:t>Number of rows based on eType:</a:t>
            </a:r>
          </a:p>
          <a:p>
            <a:endParaRPr lang="en-US" dirty="0"/>
          </a:p>
          <a:p>
            <a:endParaRPr lang="en-US" dirty="0"/>
          </a:p>
        </p:txBody>
      </p:sp>
      <p:graphicFrame>
        <p:nvGraphicFramePr>
          <p:cNvPr id="4" name="Table 4">
            <a:extLst>
              <a:ext uri="{FF2B5EF4-FFF2-40B4-BE49-F238E27FC236}">
                <a16:creationId xmlns:a16="http://schemas.microsoft.com/office/drawing/2014/main" id="{249B5480-B1CA-47D0-BA73-02DAC27D5EFE}"/>
              </a:ext>
            </a:extLst>
          </p:cNvPr>
          <p:cNvGraphicFramePr>
            <a:graphicFrameLocks noGrp="1"/>
          </p:cNvGraphicFramePr>
          <p:nvPr>
            <p:extLst>
              <p:ext uri="{D42A27DB-BD31-4B8C-83A1-F6EECF244321}">
                <p14:modId xmlns:p14="http://schemas.microsoft.com/office/powerpoint/2010/main" val="1717992324"/>
              </p:ext>
            </p:extLst>
          </p:nvPr>
        </p:nvGraphicFramePr>
        <p:xfrm>
          <a:off x="3319462" y="2438400"/>
          <a:ext cx="5553075" cy="3657599"/>
        </p:xfrm>
        <a:graphic>
          <a:graphicData uri="http://schemas.openxmlformats.org/drawingml/2006/table">
            <a:tbl>
              <a:tblPr firstRow="1" bandRow="1">
                <a:tableStyleId>{5C22544A-7EE6-4342-B048-85BDC9FD1C3A}</a:tableStyleId>
              </a:tblPr>
              <a:tblGrid>
                <a:gridCol w="859230">
                  <a:extLst>
                    <a:ext uri="{9D8B030D-6E8A-4147-A177-3AD203B41FA5}">
                      <a16:colId xmlns:a16="http://schemas.microsoft.com/office/drawing/2014/main" val="234728728"/>
                    </a:ext>
                  </a:extLst>
                </a:gridCol>
                <a:gridCol w="1564615">
                  <a:extLst>
                    <a:ext uri="{9D8B030D-6E8A-4147-A177-3AD203B41FA5}">
                      <a16:colId xmlns:a16="http://schemas.microsoft.com/office/drawing/2014/main" val="1073814496"/>
                    </a:ext>
                  </a:extLst>
                </a:gridCol>
                <a:gridCol w="1564615">
                  <a:extLst>
                    <a:ext uri="{9D8B030D-6E8A-4147-A177-3AD203B41FA5}">
                      <a16:colId xmlns:a16="http://schemas.microsoft.com/office/drawing/2014/main" val="1589982913"/>
                    </a:ext>
                  </a:extLst>
                </a:gridCol>
                <a:gridCol w="1564615">
                  <a:extLst>
                    <a:ext uri="{9D8B030D-6E8A-4147-A177-3AD203B41FA5}">
                      <a16:colId xmlns:a16="http://schemas.microsoft.com/office/drawing/2014/main" val="4266380793"/>
                    </a:ext>
                  </a:extLst>
                </a:gridCol>
              </a:tblGrid>
              <a:tr h="649095">
                <a:tc>
                  <a:txBody>
                    <a:bodyPr/>
                    <a:lstStyle/>
                    <a:p>
                      <a:pPr algn="ctr"/>
                      <a:r>
                        <a:rPr lang="en-US" dirty="0"/>
                        <a:t>eType</a:t>
                      </a:r>
                    </a:p>
                  </a:txBody>
                  <a:tcPr/>
                </a:tc>
                <a:tc>
                  <a:txBody>
                    <a:bodyPr/>
                    <a:lstStyle/>
                    <a:p>
                      <a:pPr algn="ctr"/>
                      <a:r>
                        <a:rPr lang="en-US" dirty="0"/>
                        <a:t>Number of Rows</a:t>
                      </a:r>
                    </a:p>
                  </a:txBody>
                  <a:tcPr/>
                </a:tc>
                <a:tc>
                  <a:txBody>
                    <a:bodyPr/>
                    <a:lstStyle/>
                    <a:p>
                      <a:pPr algn="ctr"/>
                      <a:r>
                        <a:rPr lang="en-US" dirty="0"/>
                        <a:t>Unique Source Rows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Unique Target Rows</a:t>
                      </a:r>
                    </a:p>
                  </a:txBody>
                  <a:tcPr/>
                </a:tc>
                <a:extLst>
                  <a:ext uri="{0D108BD9-81ED-4DB2-BD59-A6C34878D82A}">
                    <a16:rowId xmlns:a16="http://schemas.microsoft.com/office/drawing/2014/main" val="1179860051"/>
                  </a:ext>
                </a:extLst>
              </a:tr>
              <a:tr h="376063">
                <a:tc>
                  <a:txBody>
                    <a:bodyPr/>
                    <a:lstStyle/>
                    <a:p>
                      <a:pPr algn="ctr"/>
                      <a:r>
                        <a:rPr lang="en-US" dirty="0"/>
                        <a:t>0</a:t>
                      </a:r>
                    </a:p>
                  </a:txBody>
                  <a:tcPr/>
                </a:tc>
                <a:tc>
                  <a:txBody>
                    <a:bodyPr/>
                    <a:lstStyle/>
                    <a:p>
                      <a:pPr algn="l"/>
                      <a:r>
                        <a:rPr lang="en-US" dirty="0"/>
                        <a:t>48662103</a:t>
                      </a:r>
                    </a:p>
                  </a:txBody>
                  <a:tcPr/>
                </a:tc>
                <a:tc rowSpan="2">
                  <a:txBody>
                    <a:bodyPr/>
                    <a:lstStyle/>
                    <a:p>
                      <a:pPr algn="l"/>
                      <a:r>
                        <a:rPr lang="en-US" dirty="0"/>
                        <a:t>100000</a:t>
                      </a:r>
                    </a:p>
                  </a:txBody>
                  <a:tcPr/>
                </a:tc>
                <a:tc rowSpan="2">
                  <a:txBody>
                    <a:bodyPr/>
                    <a:lstStyle/>
                    <a:p>
                      <a:pPr algn="l"/>
                      <a:r>
                        <a:rPr lang="en-US" dirty="0"/>
                        <a:t>100000</a:t>
                      </a:r>
                    </a:p>
                  </a:txBody>
                  <a:tcPr/>
                </a:tc>
                <a:extLst>
                  <a:ext uri="{0D108BD9-81ED-4DB2-BD59-A6C34878D82A}">
                    <a16:rowId xmlns:a16="http://schemas.microsoft.com/office/drawing/2014/main" val="3755276059"/>
                  </a:ext>
                </a:extLst>
              </a:tr>
              <a:tr h="376063">
                <a:tc>
                  <a:txBody>
                    <a:bodyPr/>
                    <a:lstStyle/>
                    <a:p>
                      <a:pPr algn="ctr"/>
                      <a:r>
                        <a:rPr lang="en-US" dirty="0"/>
                        <a:t>1</a:t>
                      </a:r>
                    </a:p>
                  </a:txBody>
                  <a:tcPr/>
                </a:tc>
                <a:tc>
                  <a:txBody>
                    <a:bodyPr/>
                    <a:lstStyle/>
                    <a:p>
                      <a:pPr algn="l"/>
                      <a:r>
                        <a:rPr lang="en-US" dirty="0"/>
                        <a:t>70661593</a:t>
                      </a:r>
                    </a:p>
                  </a:txBody>
                  <a:tcPr/>
                </a:tc>
                <a:tc vMerge="1">
                  <a:txBody>
                    <a:bodyPr/>
                    <a:lstStyle/>
                    <a:p>
                      <a:pPr algn="ctr"/>
                      <a:endParaRPr lang="en-US" dirty="0"/>
                    </a:p>
                  </a:txBody>
                  <a:tcPr/>
                </a:tc>
                <a:tc vMerge="1">
                  <a:txBody>
                    <a:bodyPr/>
                    <a:lstStyle/>
                    <a:p>
                      <a:endParaRPr lang="en-US"/>
                    </a:p>
                  </a:txBody>
                  <a:tcPr/>
                </a:tc>
                <a:extLst>
                  <a:ext uri="{0D108BD9-81ED-4DB2-BD59-A6C34878D82A}">
                    <a16:rowId xmlns:a16="http://schemas.microsoft.com/office/drawing/2014/main" val="2228960390"/>
                  </a:ext>
                </a:extLst>
              </a:tr>
              <a:tr h="376063">
                <a:tc>
                  <a:txBody>
                    <a:bodyPr/>
                    <a:lstStyle/>
                    <a:p>
                      <a:pPr algn="ctr"/>
                      <a:r>
                        <a:rPr lang="en-US" dirty="0"/>
                        <a:t>2</a:t>
                      </a:r>
                    </a:p>
                  </a:txBody>
                  <a:tcPr/>
                </a:tc>
                <a:tc>
                  <a:txBody>
                    <a:bodyPr/>
                    <a:lstStyle/>
                    <a:p>
                      <a:pPr algn="l"/>
                      <a:r>
                        <a:rPr lang="en-US" dirty="0"/>
                        <a:t>389211</a:t>
                      </a:r>
                    </a:p>
                  </a:txBody>
                  <a:tcPr/>
                </a:tc>
                <a:tc rowSpan="2">
                  <a:txBody>
                    <a:bodyPr/>
                    <a:lstStyle/>
                    <a:p>
                      <a:pPr algn="l"/>
                      <a:r>
                        <a:rPr lang="en-US" dirty="0"/>
                        <a:t>3814</a:t>
                      </a:r>
                    </a:p>
                  </a:txBody>
                  <a:tcPr/>
                </a:tc>
                <a:tc rowSpan="2">
                  <a:txBody>
                    <a:bodyPr/>
                    <a:lstStyle/>
                    <a:p>
                      <a:pPr algn="l"/>
                      <a:r>
                        <a:rPr lang="en-US" dirty="0"/>
                        <a:t>2721</a:t>
                      </a:r>
                    </a:p>
                  </a:txBody>
                  <a:tcPr/>
                </a:tc>
                <a:extLst>
                  <a:ext uri="{0D108BD9-81ED-4DB2-BD59-A6C34878D82A}">
                    <a16:rowId xmlns:a16="http://schemas.microsoft.com/office/drawing/2014/main" val="4183955610"/>
                  </a:ext>
                </a:extLst>
              </a:tr>
              <a:tr h="376063">
                <a:tc>
                  <a:txBody>
                    <a:bodyPr/>
                    <a:lstStyle/>
                    <a:p>
                      <a:pPr algn="ctr"/>
                      <a:r>
                        <a:rPr lang="en-US" dirty="0"/>
                        <a:t>3</a:t>
                      </a:r>
                    </a:p>
                  </a:txBody>
                  <a:tcPr/>
                </a:tc>
                <a:tc>
                  <a:txBody>
                    <a:bodyPr/>
                    <a:lstStyle/>
                    <a:p>
                      <a:pPr algn="l"/>
                      <a:r>
                        <a:rPr lang="en-US" dirty="0"/>
                        <a:t>389211</a:t>
                      </a:r>
                    </a:p>
                  </a:txBody>
                  <a:tcPr/>
                </a:tc>
                <a:tc vMerge="1">
                  <a:txBody>
                    <a:bodyPr/>
                    <a:lstStyle/>
                    <a:p>
                      <a:pPr algn="ctr"/>
                      <a:endParaRPr lang="en-US" dirty="0"/>
                    </a:p>
                  </a:txBody>
                  <a:tcPr/>
                </a:tc>
                <a:tc vMerge="1">
                  <a:txBody>
                    <a:bodyPr/>
                    <a:lstStyle/>
                    <a:p>
                      <a:endParaRPr lang="en-US"/>
                    </a:p>
                  </a:txBody>
                  <a:tcPr/>
                </a:tc>
                <a:extLst>
                  <a:ext uri="{0D108BD9-81ED-4DB2-BD59-A6C34878D82A}">
                    <a16:rowId xmlns:a16="http://schemas.microsoft.com/office/drawing/2014/main" val="3016369053"/>
                  </a:ext>
                </a:extLst>
              </a:tr>
              <a:tr h="376063">
                <a:tc>
                  <a:txBody>
                    <a:bodyPr/>
                    <a:lstStyle/>
                    <a:p>
                      <a:pPr algn="ctr"/>
                      <a:r>
                        <a:rPr lang="en-US" dirty="0"/>
                        <a:t>4</a:t>
                      </a:r>
                    </a:p>
                  </a:txBody>
                  <a:tcPr/>
                </a:tc>
                <a:tc>
                  <a:txBody>
                    <a:bodyPr/>
                    <a:lstStyle/>
                    <a:p>
                      <a:pPr algn="l"/>
                      <a:r>
                        <a:rPr lang="en-US" dirty="0"/>
                        <a:t>259304</a:t>
                      </a:r>
                    </a:p>
                  </a:txBody>
                  <a:tcPr/>
                </a:tc>
                <a:tc>
                  <a:txBody>
                    <a:bodyPr/>
                    <a:lstStyle/>
                    <a:p>
                      <a:pPr algn="l"/>
                      <a:r>
                        <a:rPr lang="en-US" dirty="0"/>
                        <a:t>66173</a:t>
                      </a:r>
                    </a:p>
                  </a:txBody>
                  <a:tcPr/>
                </a:tc>
                <a:tc>
                  <a:txBody>
                    <a:bodyPr/>
                    <a:lstStyle/>
                    <a:p>
                      <a:pPr algn="l"/>
                      <a:r>
                        <a:rPr lang="en-US" dirty="0"/>
                        <a:t>33570</a:t>
                      </a:r>
                    </a:p>
                  </a:txBody>
                  <a:tcPr/>
                </a:tc>
                <a:extLst>
                  <a:ext uri="{0D108BD9-81ED-4DB2-BD59-A6C34878D82A}">
                    <a16:rowId xmlns:a16="http://schemas.microsoft.com/office/drawing/2014/main" val="780398715"/>
                  </a:ext>
                </a:extLst>
              </a:tr>
              <a:tr h="376063">
                <a:tc>
                  <a:txBody>
                    <a:bodyPr/>
                    <a:lstStyle/>
                    <a:p>
                      <a:pPr algn="ctr"/>
                      <a:r>
                        <a:rPr lang="en-US" dirty="0"/>
                        <a:t>5</a:t>
                      </a:r>
                    </a:p>
                  </a:txBody>
                  <a:tcPr/>
                </a:tc>
                <a:tc>
                  <a:txBody>
                    <a:bodyPr/>
                    <a:lstStyle/>
                    <a:p>
                      <a:pPr algn="l"/>
                      <a:r>
                        <a:rPr lang="en-US" dirty="0"/>
                        <a:t>2041841</a:t>
                      </a:r>
                    </a:p>
                  </a:txBody>
                  <a:tcPr/>
                </a:tc>
                <a:tc>
                  <a:txBody>
                    <a:bodyPr/>
                    <a:lstStyle/>
                    <a:p>
                      <a:pPr algn="l"/>
                      <a:r>
                        <a:rPr lang="en-US" dirty="0"/>
                        <a:t>100003</a:t>
                      </a:r>
                    </a:p>
                  </a:txBody>
                  <a:tcPr/>
                </a:tc>
                <a:tc>
                  <a:txBody>
                    <a:bodyPr/>
                    <a:lstStyle/>
                    <a:p>
                      <a:pPr algn="l"/>
                      <a:r>
                        <a:rPr lang="en-US" dirty="0"/>
                        <a:t>100027</a:t>
                      </a:r>
                    </a:p>
                  </a:txBody>
                  <a:tcPr/>
                </a:tc>
                <a:extLst>
                  <a:ext uri="{0D108BD9-81ED-4DB2-BD59-A6C34878D82A}">
                    <a16:rowId xmlns:a16="http://schemas.microsoft.com/office/drawing/2014/main" val="639378041"/>
                  </a:ext>
                </a:extLst>
              </a:tr>
              <a:tr h="376063">
                <a:tc>
                  <a:txBody>
                    <a:bodyPr/>
                    <a:lstStyle/>
                    <a:p>
                      <a:pPr algn="ctr"/>
                      <a:r>
                        <a:rPr lang="en-US" dirty="0"/>
                        <a:t>6</a:t>
                      </a:r>
                    </a:p>
                  </a:txBody>
                  <a:tcPr/>
                </a:tc>
                <a:tc>
                  <a:txBody>
                    <a:bodyPr/>
                    <a:lstStyle/>
                    <a:p>
                      <a:pPr algn="l"/>
                      <a:r>
                        <a:rPr lang="en-US" dirty="0"/>
                        <a:t>1491998</a:t>
                      </a:r>
                    </a:p>
                  </a:txBody>
                  <a:tcPr/>
                </a:tc>
                <a:tc>
                  <a:txBody>
                    <a:bodyPr/>
                    <a:lstStyle/>
                    <a:p>
                      <a:pPr algn="l"/>
                      <a:r>
                        <a:rPr lang="en-US" dirty="0"/>
                        <a:t>50189</a:t>
                      </a:r>
                    </a:p>
                  </a:txBody>
                  <a:tcPr/>
                </a:tc>
                <a:tc>
                  <a:txBody>
                    <a:bodyPr/>
                    <a:lstStyle/>
                    <a:p>
                      <a:pPr algn="l"/>
                      <a:endParaRPr lang="en-US" dirty="0"/>
                    </a:p>
                  </a:txBody>
                  <a:tcPr/>
                </a:tc>
                <a:extLst>
                  <a:ext uri="{0D108BD9-81ED-4DB2-BD59-A6C34878D82A}">
                    <a16:rowId xmlns:a16="http://schemas.microsoft.com/office/drawing/2014/main" val="2282781407"/>
                  </a:ext>
                </a:extLst>
              </a:tr>
              <a:tr h="376063">
                <a:tc>
                  <a:txBody>
                    <a:bodyPr/>
                    <a:lstStyle/>
                    <a:p>
                      <a:pPr algn="ctr"/>
                      <a:r>
                        <a:rPr lang="en-US" dirty="0"/>
                        <a:t>Total</a:t>
                      </a:r>
                    </a:p>
                  </a:txBody>
                  <a:tcPr/>
                </a:tc>
                <a:tc>
                  <a:txBody>
                    <a:bodyPr/>
                    <a:lstStyle/>
                    <a:p>
                      <a:pPr algn="l"/>
                      <a:r>
                        <a:rPr lang="en-US" dirty="0"/>
                        <a:t>123895261</a:t>
                      </a:r>
                    </a:p>
                  </a:txBody>
                  <a:tcPr/>
                </a:tc>
                <a:tc>
                  <a:txBody>
                    <a:bodyPr/>
                    <a:lstStyle/>
                    <a:p>
                      <a:pPr algn="l"/>
                      <a:r>
                        <a:rPr lang="en-US" dirty="0"/>
                        <a:t>164537</a:t>
                      </a:r>
                    </a:p>
                  </a:txBody>
                  <a:tcPr/>
                </a:tc>
                <a:tc>
                  <a:txBody>
                    <a:bodyPr/>
                    <a:lstStyle/>
                    <a:p>
                      <a:pPr algn="l"/>
                      <a:r>
                        <a:rPr lang="en-US" dirty="0"/>
                        <a:t>136324</a:t>
                      </a:r>
                    </a:p>
                  </a:txBody>
                  <a:tcPr/>
                </a:tc>
                <a:extLst>
                  <a:ext uri="{0D108BD9-81ED-4DB2-BD59-A6C34878D82A}">
                    <a16:rowId xmlns:a16="http://schemas.microsoft.com/office/drawing/2014/main" val="3342183739"/>
                  </a:ext>
                </a:extLst>
              </a:tr>
            </a:tbl>
          </a:graphicData>
        </a:graphic>
      </p:graphicFrame>
      <p:sp>
        <p:nvSpPr>
          <p:cNvPr id="8" name="Rectangle 3">
            <a:extLst>
              <a:ext uri="{FF2B5EF4-FFF2-40B4-BE49-F238E27FC236}">
                <a16:creationId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654724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329C0-DD08-4AE5-869B-8FD0F9676F74}"/>
              </a:ext>
            </a:extLst>
          </p:cNvPr>
          <p:cNvSpPr>
            <a:spLocks noGrp="1"/>
          </p:cNvSpPr>
          <p:nvPr>
            <p:ph type="title"/>
          </p:nvPr>
        </p:nvSpPr>
        <p:spPr/>
        <p:txBody>
          <a:bodyPr/>
          <a:lstStyle/>
          <a:p>
            <a:r>
              <a:rPr lang="en-US" dirty="0"/>
              <a:t>Very large Graph (3)</a:t>
            </a:r>
          </a:p>
        </p:txBody>
      </p:sp>
      <p:pic>
        <p:nvPicPr>
          <p:cNvPr id="4" name="Content Placeholder 3">
            <a:extLst>
              <a:ext uri="{FF2B5EF4-FFF2-40B4-BE49-F238E27FC236}">
                <a16:creationId xmlns:a16="http://schemas.microsoft.com/office/drawing/2014/main" id="{56F2A724-1A8B-4AF0-85DE-E522981BBB24}"/>
              </a:ext>
            </a:extLst>
          </p:cNvPr>
          <p:cNvPicPr>
            <a:picLocks noGrp="1" noChangeAspect="1"/>
          </p:cNvPicPr>
          <p:nvPr>
            <p:ph idx="1"/>
          </p:nvPr>
        </p:nvPicPr>
        <p:blipFill>
          <a:blip r:embed="rId2"/>
          <a:stretch>
            <a:fillRect/>
          </a:stretch>
        </p:blipFill>
        <p:spPr>
          <a:xfrm>
            <a:off x="1004455" y="1442832"/>
            <a:ext cx="10515600" cy="3537505"/>
          </a:xfrm>
          <a:prstGeom prst="rect">
            <a:avLst/>
          </a:prstGeom>
        </p:spPr>
      </p:pic>
    </p:spTree>
    <p:extLst>
      <p:ext uri="{BB962C8B-B14F-4D97-AF65-F5344CB8AC3E}">
        <p14:creationId xmlns:p14="http://schemas.microsoft.com/office/powerpoint/2010/main" val="1994955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CFFD59-A8F3-496F-AF44-5C2FBF06295C}"/>
              </a:ext>
            </a:extLst>
          </p:cNvPr>
          <p:cNvSpPr>
            <a:spLocks noGrp="1"/>
          </p:cNvSpPr>
          <p:nvPr>
            <p:ph type="title"/>
          </p:nvPr>
        </p:nvSpPr>
        <p:spPr/>
        <p:txBody>
          <a:bodyPr/>
          <a:lstStyle/>
          <a:p>
            <a:r>
              <a:rPr lang="en-US" dirty="0"/>
              <a:t>Very large Graph (4) Co-Authorship</a:t>
            </a:r>
          </a:p>
        </p:txBody>
      </p:sp>
      <p:pic>
        <p:nvPicPr>
          <p:cNvPr id="4" name="Content Placeholder 3">
            <a:hlinkClick r:id="rId2"/>
            <a:extLst>
              <a:ext uri="{FF2B5EF4-FFF2-40B4-BE49-F238E27FC236}">
                <a16:creationId xmlns:a16="http://schemas.microsoft.com/office/drawing/2014/main" id="{F644478E-FC7D-4DFF-ACE6-2A52163EA432}"/>
              </a:ext>
            </a:extLst>
          </p:cNvPr>
          <p:cNvPicPr>
            <a:picLocks noGrp="1" noChangeAspect="1"/>
          </p:cNvPicPr>
          <p:nvPr>
            <p:ph idx="1"/>
          </p:nvPr>
        </p:nvPicPr>
        <p:blipFill>
          <a:blip r:embed="rId3"/>
          <a:stretch>
            <a:fillRect/>
          </a:stretch>
        </p:blipFill>
        <p:spPr>
          <a:xfrm>
            <a:off x="838200" y="1399309"/>
            <a:ext cx="10515600" cy="4917408"/>
          </a:xfrm>
          <a:prstGeom prst="rect">
            <a:avLst/>
          </a:prstGeom>
        </p:spPr>
      </p:pic>
    </p:spTree>
    <p:extLst>
      <p:ext uri="{BB962C8B-B14F-4D97-AF65-F5344CB8AC3E}">
        <p14:creationId xmlns:p14="http://schemas.microsoft.com/office/powerpoint/2010/main" val="40505373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5C648-66B8-49BE-B33E-D2150B203B24}"/>
              </a:ext>
            </a:extLst>
          </p:cNvPr>
          <p:cNvSpPr>
            <a:spLocks noGrp="1"/>
          </p:cNvSpPr>
          <p:nvPr>
            <p:ph type="title"/>
          </p:nvPr>
        </p:nvSpPr>
        <p:spPr/>
        <p:txBody>
          <a:bodyPr/>
          <a:lstStyle/>
          <a:p>
            <a:r>
              <a:rPr lang="en-US" dirty="0"/>
              <a:t>Similarity Measures</a:t>
            </a:r>
          </a:p>
        </p:txBody>
      </p:sp>
      <p:sp>
        <p:nvSpPr>
          <p:cNvPr id="3" name="Content Placeholder 2">
            <a:extLst>
              <a:ext uri="{FF2B5EF4-FFF2-40B4-BE49-F238E27FC236}">
                <a16:creationId xmlns:a16="http://schemas.microsoft.com/office/drawing/2014/main" id="{B7CBAD27-F7D7-45FE-9E5B-0B22E29CC45E}"/>
              </a:ext>
            </a:extLst>
          </p:cNvPr>
          <p:cNvSpPr>
            <a:spLocks noGrp="1"/>
          </p:cNvSpPr>
          <p:nvPr>
            <p:ph idx="1"/>
          </p:nvPr>
        </p:nvSpPr>
        <p:spPr/>
        <p:txBody>
          <a:bodyPr/>
          <a:lstStyle/>
          <a:p>
            <a:r>
              <a:rPr lang="en-US" dirty="0"/>
              <a:t>Connection Analysis:</a:t>
            </a:r>
          </a:p>
          <a:p>
            <a:pPr lvl="1"/>
            <a:r>
              <a:rPr lang="en-US" dirty="0"/>
              <a:t>Group Analysis : Cluster Coefficient (Transitivity)</a:t>
            </a:r>
          </a:p>
          <a:p>
            <a:pPr lvl="1"/>
            <a:r>
              <a:rPr lang="en-US" dirty="0"/>
              <a:t>Network Analysis : Density, Average Path Length, Degree Distribution</a:t>
            </a:r>
          </a:p>
          <a:p>
            <a:r>
              <a:rPr lang="en-US" dirty="0"/>
              <a:t>Positional Analysis:</a:t>
            </a:r>
          </a:p>
          <a:p>
            <a:pPr lvl="1"/>
            <a:r>
              <a:rPr lang="en-US" dirty="0"/>
              <a:t>Degree : In Degree, Out Degree, All</a:t>
            </a:r>
          </a:p>
          <a:p>
            <a:pPr lvl="1"/>
            <a:r>
              <a:rPr lang="en-US" dirty="0"/>
              <a:t>Closeness Centrality</a:t>
            </a:r>
          </a:p>
          <a:p>
            <a:pPr lvl="1"/>
            <a:r>
              <a:rPr lang="en-US" dirty="0" err="1"/>
              <a:t>Betweenness</a:t>
            </a:r>
            <a:r>
              <a:rPr lang="en-US" dirty="0"/>
              <a:t> Centrality</a:t>
            </a:r>
          </a:p>
          <a:p>
            <a:pPr lvl="1"/>
            <a:r>
              <a:rPr lang="en-US" dirty="0"/>
              <a:t>Eigen Vector Centrality</a:t>
            </a:r>
          </a:p>
          <a:p>
            <a:pPr marL="0" indent="0">
              <a:buNone/>
            </a:pPr>
            <a:endParaRPr lang="en-US" dirty="0"/>
          </a:p>
          <a:p>
            <a:endParaRPr lang="en-US" dirty="0"/>
          </a:p>
        </p:txBody>
      </p:sp>
      <p:sp>
        <p:nvSpPr>
          <p:cNvPr id="8" name="Rectangle 3">
            <a:extLst>
              <a:ext uri="{FF2B5EF4-FFF2-40B4-BE49-F238E27FC236}">
                <a16:creationId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892548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5C648-66B8-49BE-B33E-D2150B203B24}"/>
              </a:ext>
            </a:extLst>
          </p:cNvPr>
          <p:cNvSpPr>
            <a:spLocks noGrp="1"/>
          </p:cNvSpPr>
          <p:nvPr>
            <p:ph type="title"/>
          </p:nvPr>
        </p:nvSpPr>
        <p:spPr/>
        <p:txBody>
          <a:bodyPr/>
          <a:lstStyle/>
          <a:p>
            <a:r>
              <a:rPr lang="en-US" dirty="0"/>
              <a:t>Connection Analysis</a:t>
            </a:r>
            <a:br>
              <a:rPr lang="en-US" dirty="0"/>
            </a:br>
            <a:r>
              <a:rPr lang="en-US" sz="2800" dirty="0"/>
              <a:t>Density</a:t>
            </a:r>
          </a:p>
        </p:txBody>
      </p:sp>
      <p:sp>
        <p:nvSpPr>
          <p:cNvPr id="3" name="Content Placeholder 2">
            <a:extLst>
              <a:ext uri="{FF2B5EF4-FFF2-40B4-BE49-F238E27FC236}">
                <a16:creationId xmlns:a16="http://schemas.microsoft.com/office/drawing/2014/main" id="{B7CBAD27-F7D7-45FE-9E5B-0B22E29CC45E}"/>
              </a:ext>
            </a:extLst>
          </p:cNvPr>
          <p:cNvSpPr>
            <a:spLocks noGrp="1"/>
          </p:cNvSpPr>
          <p:nvPr>
            <p:ph idx="1"/>
          </p:nvPr>
        </p:nvSpPr>
        <p:spPr/>
        <p:txBody>
          <a:bodyPr/>
          <a:lstStyle/>
          <a:p>
            <a:r>
              <a:rPr lang="en-US" sz="2000" dirty="0"/>
              <a:t>Actual Connections/Potential Connections</a:t>
            </a:r>
          </a:p>
          <a:p>
            <a:pPr marL="0" indent="0">
              <a:buNone/>
            </a:pPr>
            <a:endParaRPr lang="en-US" dirty="0"/>
          </a:p>
          <a:p>
            <a:pPr marL="0" indent="0">
              <a:buNone/>
            </a:pPr>
            <a:endParaRPr lang="en-US" dirty="0"/>
          </a:p>
        </p:txBody>
      </p:sp>
      <p:sp>
        <p:nvSpPr>
          <p:cNvPr id="8" name="Rectangle 3">
            <a:extLst>
              <a:ext uri="{FF2B5EF4-FFF2-40B4-BE49-F238E27FC236}">
                <a16:creationId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810103977"/>
              </p:ext>
            </p:extLst>
          </p:nvPr>
        </p:nvGraphicFramePr>
        <p:xfrm>
          <a:off x="1816340" y="2278136"/>
          <a:ext cx="8128002" cy="74111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20000"/>
                    </a:ext>
                  </a:extLst>
                </a:gridCol>
                <a:gridCol w="1354667">
                  <a:extLst>
                    <a:ext uri="{9D8B030D-6E8A-4147-A177-3AD203B41FA5}">
                      <a16:colId xmlns:a16="http://schemas.microsoft.com/office/drawing/2014/main" val="20001"/>
                    </a:ext>
                  </a:extLst>
                </a:gridCol>
                <a:gridCol w="1354667">
                  <a:extLst>
                    <a:ext uri="{9D8B030D-6E8A-4147-A177-3AD203B41FA5}">
                      <a16:colId xmlns:a16="http://schemas.microsoft.com/office/drawing/2014/main" val="20002"/>
                    </a:ext>
                  </a:extLst>
                </a:gridCol>
                <a:gridCol w="1354667">
                  <a:extLst>
                    <a:ext uri="{9D8B030D-6E8A-4147-A177-3AD203B41FA5}">
                      <a16:colId xmlns:a16="http://schemas.microsoft.com/office/drawing/2014/main" val="20003"/>
                    </a:ext>
                  </a:extLst>
                </a:gridCol>
                <a:gridCol w="1354667">
                  <a:extLst>
                    <a:ext uri="{9D8B030D-6E8A-4147-A177-3AD203B41FA5}">
                      <a16:colId xmlns:a16="http://schemas.microsoft.com/office/drawing/2014/main" val="20004"/>
                    </a:ext>
                  </a:extLst>
                </a:gridCol>
                <a:gridCol w="1354667">
                  <a:extLst>
                    <a:ext uri="{9D8B030D-6E8A-4147-A177-3AD203B41FA5}">
                      <a16:colId xmlns:a16="http://schemas.microsoft.com/office/drawing/2014/main"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val="10000"/>
                  </a:ext>
                </a:extLst>
              </a:tr>
              <a:tr h="370555">
                <a:tc>
                  <a:txBody>
                    <a:bodyPr/>
                    <a:lstStyle/>
                    <a:p>
                      <a:r>
                        <a:rPr lang="en-GB" dirty="0"/>
                        <a:t>0.1730669</a:t>
                      </a:r>
                    </a:p>
                  </a:txBody>
                  <a:tcPr>
                    <a:solidFill>
                      <a:schemeClr val="accent6">
                        <a:lumMod val="60000"/>
                        <a:lumOff val="40000"/>
                      </a:schemeClr>
                    </a:solidFill>
                  </a:tcPr>
                </a:tc>
                <a:tc>
                  <a:txBody>
                    <a:bodyPr/>
                    <a:lstStyle/>
                    <a:p>
                      <a:r>
                        <a:rPr lang="en-GB" dirty="0"/>
                        <a:t>0.1421225</a:t>
                      </a:r>
                    </a:p>
                  </a:txBody>
                  <a:tcPr/>
                </a:tc>
                <a:tc>
                  <a:txBody>
                    <a:bodyPr/>
                    <a:lstStyle/>
                    <a:p>
                      <a:r>
                        <a:rPr lang="en-GB" dirty="0"/>
                        <a:t>0.1737503</a:t>
                      </a:r>
                    </a:p>
                  </a:txBody>
                  <a:tcPr>
                    <a:solidFill>
                      <a:schemeClr val="accent6">
                        <a:lumMod val="60000"/>
                        <a:lumOff val="40000"/>
                      </a:schemeClr>
                    </a:solidFill>
                  </a:tcPr>
                </a:tc>
                <a:tc>
                  <a:txBody>
                    <a:bodyPr/>
                    <a:lstStyle/>
                    <a:p>
                      <a:r>
                        <a:rPr lang="en-GB" dirty="0"/>
                        <a:t>0.1183057</a:t>
                      </a:r>
                    </a:p>
                  </a:txBody>
                  <a:tcPr/>
                </a:tc>
                <a:tc>
                  <a:txBody>
                    <a:bodyPr/>
                    <a:lstStyle/>
                    <a:p>
                      <a:r>
                        <a:rPr lang="en-GB" dirty="0"/>
                        <a:t>0.0978348</a:t>
                      </a:r>
                    </a:p>
                  </a:txBody>
                  <a:tcPr/>
                </a:tc>
                <a:tc>
                  <a:txBody>
                    <a:bodyPr/>
                    <a:lstStyle/>
                    <a:p>
                      <a:r>
                        <a:rPr lang="en-GB" dirty="0"/>
                        <a:t>0.05403557</a:t>
                      </a:r>
                    </a:p>
                  </a:txBody>
                  <a:tcPr/>
                </a:tc>
                <a:extLst>
                  <a:ext uri="{0D108BD9-81ED-4DB2-BD59-A6C34878D82A}">
                    <a16:rowId xmlns:a16="http://schemas.microsoft.com/office/drawing/2014/main" val="10001"/>
                  </a:ext>
                </a:extLst>
              </a:tr>
            </a:tbl>
          </a:graphicData>
        </a:graphic>
      </p:graphicFrame>
      <p:pic>
        <p:nvPicPr>
          <p:cNvPr id="6" name="Picture 5"/>
          <p:cNvPicPr>
            <a:picLocks noChangeAspect="1"/>
          </p:cNvPicPr>
          <p:nvPr/>
        </p:nvPicPr>
        <p:blipFill>
          <a:blip r:embed="rId2"/>
          <a:stretch>
            <a:fillRect/>
          </a:stretch>
        </p:blipFill>
        <p:spPr>
          <a:xfrm>
            <a:off x="4066291" y="3899140"/>
            <a:ext cx="4218906" cy="2730334"/>
          </a:xfrm>
          <a:prstGeom prst="rect">
            <a:avLst/>
          </a:prstGeom>
        </p:spPr>
      </p:pic>
      <p:sp>
        <p:nvSpPr>
          <p:cNvPr id="7" name="Rectangle 6"/>
          <p:cNvSpPr/>
          <p:nvPr/>
        </p:nvSpPr>
        <p:spPr>
          <a:xfrm>
            <a:off x="940697" y="3393669"/>
            <a:ext cx="5809924" cy="369332"/>
          </a:xfrm>
          <a:prstGeom prst="rect">
            <a:avLst/>
          </a:prstGeom>
        </p:spPr>
        <p:txBody>
          <a:bodyPr wrap="none">
            <a:spAutoFit/>
          </a:bodyPr>
          <a:lstStyle/>
          <a:p>
            <a:pPr marL="285750" indent="-285750">
              <a:buFont typeface="Arial" panose="020B0604020202020204" pitchFamily="34" charset="0"/>
              <a:buChar char="•"/>
            </a:pPr>
            <a:r>
              <a:rPr lang="en-GB" dirty="0"/>
              <a:t>Similarity: Graph2 &gt; Graph1 &gt; Graph3 &gt; Graph4 &gt; Graph5</a:t>
            </a:r>
          </a:p>
        </p:txBody>
      </p:sp>
    </p:spTree>
    <p:extLst>
      <p:ext uri="{BB962C8B-B14F-4D97-AF65-F5344CB8AC3E}">
        <p14:creationId xmlns:p14="http://schemas.microsoft.com/office/powerpoint/2010/main" val="31358200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5C648-66B8-49BE-B33E-D2150B203B24}"/>
              </a:ext>
            </a:extLst>
          </p:cNvPr>
          <p:cNvSpPr>
            <a:spLocks noGrp="1"/>
          </p:cNvSpPr>
          <p:nvPr>
            <p:ph type="title"/>
          </p:nvPr>
        </p:nvSpPr>
        <p:spPr/>
        <p:txBody>
          <a:bodyPr/>
          <a:lstStyle/>
          <a:p>
            <a:r>
              <a:rPr lang="en-US" dirty="0"/>
              <a:t>Connection Analysis</a:t>
            </a:r>
            <a:br>
              <a:rPr lang="en-US" dirty="0"/>
            </a:br>
            <a:r>
              <a:rPr lang="en-US" sz="2800" dirty="0"/>
              <a:t>Average Path Length</a:t>
            </a:r>
          </a:p>
        </p:txBody>
      </p:sp>
      <p:sp>
        <p:nvSpPr>
          <p:cNvPr id="3" name="Content Placeholder 2">
            <a:extLst>
              <a:ext uri="{FF2B5EF4-FFF2-40B4-BE49-F238E27FC236}">
                <a16:creationId xmlns:a16="http://schemas.microsoft.com/office/drawing/2014/main" id="{B7CBAD27-F7D7-45FE-9E5B-0B22E29CC45E}"/>
              </a:ext>
            </a:extLst>
          </p:cNvPr>
          <p:cNvSpPr>
            <a:spLocks noGrp="1"/>
          </p:cNvSpPr>
          <p:nvPr>
            <p:ph idx="1"/>
          </p:nvPr>
        </p:nvSpPr>
        <p:spPr/>
        <p:txBody>
          <a:bodyPr/>
          <a:lstStyle/>
          <a:p>
            <a:r>
              <a:rPr lang="en-US" sz="2000" dirty="0"/>
              <a:t>Mean Shortest Path between all nodes.</a:t>
            </a:r>
          </a:p>
          <a:p>
            <a:pPr marL="0" indent="0">
              <a:buNone/>
            </a:pPr>
            <a:endParaRPr lang="en-US" dirty="0"/>
          </a:p>
          <a:p>
            <a:pPr marL="0" indent="0">
              <a:buNone/>
            </a:pPr>
            <a:endParaRPr lang="en-US" dirty="0"/>
          </a:p>
        </p:txBody>
      </p:sp>
      <p:sp>
        <p:nvSpPr>
          <p:cNvPr id="8" name="Rectangle 3">
            <a:extLst>
              <a:ext uri="{FF2B5EF4-FFF2-40B4-BE49-F238E27FC236}">
                <a16:creationId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3709232012"/>
              </p:ext>
            </p:extLst>
          </p:nvPr>
        </p:nvGraphicFramePr>
        <p:xfrm>
          <a:off x="1816340" y="2278136"/>
          <a:ext cx="8128002" cy="74111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20000"/>
                    </a:ext>
                  </a:extLst>
                </a:gridCol>
                <a:gridCol w="1354667">
                  <a:extLst>
                    <a:ext uri="{9D8B030D-6E8A-4147-A177-3AD203B41FA5}">
                      <a16:colId xmlns:a16="http://schemas.microsoft.com/office/drawing/2014/main" val="20001"/>
                    </a:ext>
                  </a:extLst>
                </a:gridCol>
                <a:gridCol w="1354667">
                  <a:extLst>
                    <a:ext uri="{9D8B030D-6E8A-4147-A177-3AD203B41FA5}">
                      <a16:colId xmlns:a16="http://schemas.microsoft.com/office/drawing/2014/main" val="20002"/>
                    </a:ext>
                  </a:extLst>
                </a:gridCol>
                <a:gridCol w="1354667">
                  <a:extLst>
                    <a:ext uri="{9D8B030D-6E8A-4147-A177-3AD203B41FA5}">
                      <a16:colId xmlns:a16="http://schemas.microsoft.com/office/drawing/2014/main" val="20003"/>
                    </a:ext>
                  </a:extLst>
                </a:gridCol>
                <a:gridCol w="1354667">
                  <a:extLst>
                    <a:ext uri="{9D8B030D-6E8A-4147-A177-3AD203B41FA5}">
                      <a16:colId xmlns:a16="http://schemas.microsoft.com/office/drawing/2014/main" val="20004"/>
                    </a:ext>
                  </a:extLst>
                </a:gridCol>
                <a:gridCol w="1354667">
                  <a:extLst>
                    <a:ext uri="{9D8B030D-6E8A-4147-A177-3AD203B41FA5}">
                      <a16:colId xmlns:a16="http://schemas.microsoft.com/office/drawing/2014/main"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val="10000"/>
                  </a:ext>
                </a:extLst>
              </a:tr>
              <a:tr h="370555">
                <a:tc>
                  <a:txBody>
                    <a:bodyPr/>
                    <a:lstStyle/>
                    <a:p>
                      <a:r>
                        <a:rPr lang="en-GB" dirty="0"/>
                        <a:t>1.874689</a:t>
                      </a:r>
                    </a:p>
                  </a:txBody>
                  <a:tcPr>
                    <a:solidFill>
                      <a:schemeClr val="accent6">
                        <a:lumMod val="60000"/>
                        <a:lumOff val="40000"/>
                      </a:schemeClr>
                    </a:solidFill>
                  </a:tcPr>
                </a:tc>
                <a:tc>
                  <a:txBody>
                    <a:bodyPr/>
                    <a:lstStyle/>
                    <a:p>
                      <a:r>
                        <a:rPr lang="en-GB" dirty="0"/>
                        <a:t>2.083075</a:t>
                      </a:r>
                    </a:p>
                  </a:txBody>
                  <a:tcPr>
                    <a:solidFill>
                      <a:schemeClr val="accent6">
                        <a:lumMod val="60000"/>
                        <a:lumOff val="40000"/>
                      </a:schemeClr>
                    </a:solidFill>
                  </a:tcPr>
                </a:tc>
                <a:tc>
                  <a:txBody>
                    <a:bodyPr/>
                    <a:lstStyle/>
                    <a:p>
                      <a:r>
                        <a:rPr lang="en-GB" dirty="0"/>
                        <a:t>2.085761</a:t>
                      </a:r>
                    </a:p>
                  </a:txBody>
                  <a:tcPr>
                    <a:solidFill>
                      <a:schemeClr val="accent6">
                        <a:lumMod val="60000"/>
                        <a:lumOff val="40000"/>
                      </a:schemeClr>
                    </a:solidFill>
                  </a:tcPr>
                </a:tc>
                <a:tc>
                  <a:txBody>
                    <a:bodyPr/>
                    <a:lstStyle/>
                    <a:p>
                      <a:r>
                        <a:rPr lang="en-GB" dirty="0"/>
                        <a:t>2.026447</a:t>
                      </a:r>
                    </a:p>
                  </a:txBody>
                  <a:tcPr>
                    <a:solidFill>
                      <a:schemeClr val="accent6">
                        <a:lumMod val="60000"/>
                        <a:lumOff val="40000"/>
                      </a:schemeClr>
                    </a:solidFill>
                  </a:tcPr>
                </a:tc>
                <a:tc>
                  <a:txBody>
                    <a:bodyPr/>
                    <a:lstStyle/>
                    <a:p>
                      <a:r>
                        <a:rPr lang="en-GB" dirty="0"/>
                        <a:t>2.429907</a:t>
                      </a:r>
                    </a:p>
                  </a:txBody>
                  <a:tcPr/>
                </a:tc>
                <a:tc>
                  <a:txBody>
                    <a:bodyPr/>
                    <a:lstStyle/>
                    <a:p>
                      <a:r>
                        <a:rPr lang="en-GB" dirty="0"/>
                        <a:t>2.283071</a:t>
                      </a:r>
                    </a:p>
                  </a:txBody>
                  <a:tcPr/>
                </a:tc>
                <a:extLst>
                  <a:ext uri="{0D108BD9-81ED-4DB2-BD59-A6C34878D82A}">
                    <a16:rowId xmlns:a16="http://schemas.microsoft.com/office/drawing/2014/main" val="10001"/>
                  </a:ext>
                </a:extLst>
              </a:tr>
            </a:tbl>
          </a:graphicData>
        </a:graphic>
      </p:graphicFrame>
      <p:sp>
        <p:nvSpPr>
          <p:cNvPr id="5" name="Rectangle 4"/>
          <p:cNvSpPr/>
          <p:nvPr/>
        </p:nvSpPr>
        <p:spPr>
          <a:xfrm>
            <a:off x="838200" y="3399609"/>
            <a:ext cx="5809924" cy="369332"/>
          </a:xfrm>
          <a:prstGeom prst="rect">
            <a:avLst/>
          </a:prstGeom>
        </p:spPr>
        <p:txBody>
          <a:bodyPr wrap="none">
            <a:spAutoFit/>
          </a:bodyPr>
          <a:lstStyle/>
          <a:p>
            <a:pPr marL="285750" indent="-285750">
              <a:buFont typeface="Arial" panose="020B0604020202020204" pitchFamily="34" charset="0"/>
              <a:buChar char="•"/>
            </a:pPr>
            <a:r>
              <a:rPr lang="en-GB" dirty="0"/>
              <a:t>Similarity: </a:t>
            </a:r>
            <a:r>
              <a:rPr lang="de-DE" dirty="0"/>
              <a:t>Graph3 &gt; Graph1 ~ Graph2 &gt; Graph5 &gt; Graph4</a:t>
            </a:r>
            <a:endParaRPr lang="en-GB" dirty="0"/>
          </a:p>
        </p:txBody>
      </p:sp>
      <p:pic>
        <p:nvPicPr>
          <p:cNvPr id="9" name="Picture 8"/>
          <p:cNvPicPr>
            <a:picLocks noChangeAspect="1"/>
          </p:cNvPicPr>
          <p:nvPr/>
        </p:nvPicPr>
        <p:blipFill>
          <a:blip r:embed="rId2"/>
          <a:stretch>
            <a:fillRect/>
          </a:stretch>
        </p:blipFill>
        <p:spPr>
          <a:xfrm>
            <a:off x="3568550" y="3935389"/>
            <a:ext cx="4349841" cy="2815071"/>
          </a:xfrm>
          <a:prstGeom prst="rect">
            <a:avLst/>
          </a:prstGeom>
        </p:spPr>
      </p:pic>
    </p:spTree>
    <p:extLst>
      <p:ext uri="{BB962C8B-B14F-4D97-AF65-F5344CB8AC3E}">
        <p14:creationId xmlns:p14="http://schemas.microsoft.com/office/powerpoint/2010/main" val="30651487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5C648-66B8-49BE-B33E-D2150B203B24}"/>
              </a:ext>
            </a:extLst>
          </p:cNvPr>
          <p:cNvSpPr>
            <a:spLocks noGrp="1"/>
          </p:cNvSpPr>
          <p:nvPr>
            <p:ph type="title"/>
          </p:nvPr>
        </p:nvSpPr>
        <p:spPr/>
        <p:txBody>
          <a:bodyPr/>
          <a:lstStyle/>
          <a:p>
            <a:r>
              <a:rPr lang="en-US" dirty="0"/>
              <a:t>Connection Analysis</a:t>
            </a:r>
            <a:br>
              <a:rPr lang="en-US" dirty="0"/>
            </a:br>
            <a:r>
              <a:rPr lang="en-US" sz="2800" dirty="0"/>
              <a:t>Cluster Coefficient (Transitivity)</a:t>
            </a:r>
          </a:p>
        </p:txBody>
      </p:sp>
      <p:sp>
        <p:nvSpPr>
          <p:cNvPr id="3" name="Content Placeholder 2">
            <a:extLst>
              <a:ext uri="{FF2B5EF4-FFF2-40B4-BE49-F238E27FC236}">
                <a16:creationId xmlns:a16="http://schemas.microsoft.com/office/drawing/2014/main" id="{B7CBAD27-F7D7-45FE-9E5B-0B22E29CC45E}"/>
              </a:ext>
            </a:extLst>
          </p:cNvPr>
          <p:cNvSpPr>
            <a:spLocks noGrp="1"/>
          </p:cNvSpPr>
          <p:nvPr>
            <p:ph idx="1"/>
          </p:nvPr>
        </p:nvSpPr>
        <p:spPr/>
        <p:txBody>
          <a:bodyPr/>
          <a:lstStyle/>
          <a:p>
            <a:r>
              <a:rPr lang="en-US" sz="2000" dirty="0"/>
              <a:t>Measure of the degree to which nodes tend to cluster together.</a:t>
            </a:r>
          </a:p>
          <a:p>
            <a:pPr marL="0" indent="0">
              <a:buNone/>
            </a:pPr>
            <a:endParaRPr lang="en-US" dirty="0"/>
          </a:p>
          <a:p>
            <a:pPr marL="0" indent="0">
              <a:buNone/>
            </a:pPr>
            <a:endParaRPr lang="en-US" dirty="0"/>
          </a:p>
        </p:txBody>
      </p:sp>
      <p:sp>
        <p:nvSpPr>
          <p:cNvPr id="8" name="Rectangle 3">
            <a:extLst>
              <a:ext uri="{FF2B5EF4-FFF2-40B4-BE49-F238E27FC236}">
                <a16:creationId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709685017"/>
              </p:ext>
            </p:extLst>
          </p:nvPr>
        </p:nvGraphicFramePr>
        <p:xfrm>
          <a:off x="1816340" y="2278136"/>
          <a:ext cx="8128002" cy="74111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20000"/>
                    </a:ext>
                  </a:extLst>
                </a:gridCol>
                <a:gridCol w="1354667">
                  <a:extLst>
                    <a:ext uri="{9D8B030D-6E8A-4147-A177-3AD203B41FA5}">
                      <a16:colId xmlns:a16="http://schemas.microsoft.com/office/drawing/2014/main" val="20001"/>
                    </a:ext>
                  </a:extLst>
                </a:gridCol>
                <a:gridCol w="1354667">
                  <a:extLst>
                    <a:ext uri="{9D8B030D-6E8A-4147-A177-3AD203B41FA5}">
                      <a16:colId xmlns:a16="http://schemas.microsoft.com/office/drawing/2014/main" val="20002"/>
                    </a:ext>
                  </a:extLst>
                </a:gridCol>
                <a:gridCol w="1354667">
                  <a:extLst>
                    <a:ext uri="{9D8B030D-6E8A-4147-A177-3AD203B41FA5}">
                      <a16:colId xmlns:a16="http://schemas.microsoft.com/office/drawing/2014/main" val="20003"/>
                    </a:ext>
                  </a:extLst>
                </a:gridCol>
                <a:gridCol w="1354667">
                  <a:extLst>
                    <a:ext uri="{9D8B030D-6E8A-4147-A177-3AD203B41FA5}">
                      <a16:colId xmlns:a16="http://schemas.microsoft.com/office/drawing/2014/main" val="20004"/>
                    </a:ext>
                  </a:extLst>
                </a:gridCol>
                <a:gridCol w="1354667">
                  <a:extLst>
                    <a:ext uri="{9D8B030D-6E8A-4147-A177-3AD203B41FA5}">
                      <a16:colId xmlns:a16="http://schemas.microsoft.com/office/drawing/2014/main"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val="10000"/>
                  </a:ext>
                </a:extLst>
              </a:tr>
              <a:tr h="370555">
                <a:tc>
                  <a:txBody>
                    <a:bodyPr/>
                    <a:lstStyle/>
                    <a:p>
                      <a:r>
                        <a:rPr lang="en-GB" dirty="0"/>
                        <a:t>0.1685912 </a:t>
                      </a:r>
                    </a:p>
                  </a:txBody>
                  <a:tcPr>
                    <a:solidFill>
                      <a:schemeClr val="accent6">
                        <a:lumMod val="60000"/>
                        <a:lumOff val="40000"/>
                      </a:schemeClr>
                    </a:solidFill>
                  </a:tcPr>
                </a:tc>
                <a:tc>
                  <a:txBody>
                    <a:bodyPr/>
                    <a:lstStyle/>
                    <a:p>
                      <a:r>
                        <a:rPr lang="en-GB" dirty="0"/>
                        <a:t>0.1130306</a:t>
                      </a:r>
                    </a:p>
                  </a:txBody>
                  <a:tcPr>
                    <a:solidFill>
                      <a:schemeClr val="accent1">
                        <a:lumMod val="20000"/>
                        <a:lumOff val="80000"/>
                      </a:schemeClr>
                    </a:solidFill>
                  </a:tcPr>
                </a:tc>
                <a:tc>
                  <a:txBody>
                    <a:bodyPr/>
                    <a:lstStyle/>
                    <a:p>
                      <a:r>
                        <a:rPr lang="en-GB" dirty="0"/>
                        <a:t>0.1238481</a:t>
                      </a:r>
                    </a:p>
                  </a:txBody>
                  <a:tcPr>
                    <a:solidFill>
                      <a:schemeClr val="accent6">
                        <a:lumMod val="60000"/>
                        <a:lumOff val="40000"/>
                      </a:schemeClr>
                    </a:solidFill>
                  </a:tcPr>
                </a:tc>
                <a:tc>
                  <a:txBody>
                    <a:bodyPr/>
                    <a:lstStyle/>
                    <a:p>
                      <a:r>
                        <a:rPr lang="en-GB" dirty="0"/>
                        <a:t>0.1151288</a:t>
                      </a:r>
                    </a:p>
                  </a:txBody>
                  <a:tcPr>
                    <a:solidFill>
                      <a:schemeClr val="accent1">
                        <a:lumMod val="20000"/>
                        <a:lumOff val="80000"/>
                      </a:schemeClr>
                    </a:solidFill>
                  </a:tcPr>
                </a:tc>
                <a:tc>
                  <a:txBody>
                    <a:bodyPr/>
                    <a:lstStyle/>
                    <a:p>
                      <a:r>
                        <a:rPr lang="en-GB" dirty="0"/>
                        <a:t>0.2228648</a:t>
                      </a:r>
                    </a:p>
                  </a:txBody>
                  <a:tcPr/>
                </a:tc>
                <a:tc>
                  <a:txBody>
                    <a:bodyPr/>
                    <a:lstStyle/>
                    <a:p>
                      <a:r>
                        <a:rPr lang="en-GB" dirty="0"/>
                        <a:t>0.217119</a:t>
                      </a:r>
                    </a:p>
                  </a:txBody>
                  <a:tcPr/>
                </a:tc>
                <a:extLst>
                  <a:ext uri="{0D108BD9-81ED-4DB2-BD59-A6C34878D82A}">
                    <a16:rowId xmlns:a16="http://schemas.microsoft.com/office/drawing/2014/main" val="10001"/>
                  </a:ext>
                </a:extLst>
              </a:tr>
            </a:tbl>
          </a:graphicData>
        </a:graphic>
      </p:graphicFrame>
      <p:sp>
        <p:nvSpPr>
          <p:cNvPr id="5" name="Rectangle 4"/>
          <p:cNvSpPr/>
          <p:nvPr/>
        </p:nvSpPr>
        <p:spPr>
          <a:xfrm>
            <a:off x="838200" y="3399609"/>
            <a:ext cx="5809924" cy="369332"/>
          </a:xfrm>
          <a:prstGeom prst="rect">
            <a:avLst/>
          </a:prstGeom>
        </p:spPr>
        <p:txBody>
          <a:bodyPr wrap="none">
            <a:spAutoFit/>
          </a:bodyPr>
          <a:lstStyle/>
          <a:p>
            <a:pPr marL="285750" indent="-285750">
              <a:buFont typeface="Arial" panose="020B0604020202020204" pitchFamily="34" charset="0"/>
              <a:buChar char="•"/>
            </a:pPr>
            <a:r>
              <a:rPr lang="en-GB" dirty="0"/>
              <a:t>Similarity: </a:t>
            </a:r>
            <a:r>
              <a:rPr lang="de-DE" dirty="0"/>
              <a:t>Graph2 &gt; Graph3 &gt; Graph1 ~ Graph4 &gt; Graph5</a:t>
            </a:r>
            <a:endParaRPr lang="en-GB" dirty="0"/>
          </a:p>
        </p:txBody>
      </p:sp>
      <p:pic>
        <p:nvPicPr>
          <p:cNvPr id="7" name="Picture 6"/>
          <p:cNvPicPr>
            <a:picLocks noChangeAspect="1"/>
          </p:cNvPicPr>
          <p:nvPr/>
        </p:nvPicPr>
        <p:blipFill>
          <a:blip r:embed="rId2"/>
          <a:stretch>
            <a:fillRect/>
          </a:stretch>
        </p:blipFill>
        <p:spPr>
          <a:xfrm>
            <a:off x="3692106" y="3935171"/>
            <a:ext cx="4109348" cy="2659432"/>
          </a:xfrm>
          <a:prstGeom prst="rect">
            <a:avLst/>
          </a:prstGeom>
        </p:spPr>
      </p:pic>
    </p:spTree>
    <p:extLst>
      <p:ext uri="{BB962C8B-B14F-4D97-AF65-F5344CB8AC3E}">
        <p14:creationId xmlns:p14="http://schemas.microsoft.com/office/powerpoint/2010/main" val="4817810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5C648-66B8-49BE-B33E-D2150B203B24}"/>
              </a:ext>
            </a:extLst>
          </p:cNvPr>
          <p:cNvSpPr>
            <a:spLocks noGrp="1"/>
          </p:cNvSpPr>
          <p:nvPr>
            <p:ph type="title"/>
          </p:nvPr>
        </p:nvSpPr>
        <p:spPr/>
        <p:txBody>
          <a:bodyPr/>
          <a:lstStyle/>
          <a:p>
            <a:r>
              <a:rPr lang="en-US" dirty="0"/>
              <a:t>Position Analysis</a:t>
            </a:r>
            <a:br>
              <a:rPr lang="en-US" dirty="0"/>
            </a:br>
            <a:r>
              <a:rPr lang="en-US" sz="2800" dirty="0"/>
              <a:t>Degrees:</a:t>
            </a:r>
          </a:p>
        </p:txBody>
      </p:sp>
      <p:sp>
        <p:nvSpPr>
          <p:cNvPr id="3" name="Content Placeholder 2">
            <a:extLst>
              <a:ext uri="{FF2B5EF4-FFF2-40B4-BE49-F238E27FC236}">
                <a16:creationId xmlns:a16="http://schemas.microsoft.com/office/drawing/2014/main" id="{B7CBAD27-F7D7-45FE-9E5B-0B22E29CC45E}"/>
              </a:ext>
            </a:extLst>
          </p:cNvPr>
          <p:cNvSpPr>
            <a:spLocks noGrp="1"/>
          </p:cNvSpPr>
          <p:nvPr>
            <p:ph idx="1"/>
          </p:nvPr>
        </p:nvSpPr>
        <p:spPr/>
        <p:txBody>
          <a:bodyPr/>
          <a:lstStyle/>
          <a:p>
            <a:r>
              <a:rPr lang="en-US" sz="2000" dirty="0"/>
              <a:t>In Degree:</a:t>
            </a:r>
          </a:p>
          <a:p>
            <a:pPr marL="0" indent="0">
              <a:buNone/>
            </a:pPr>
            <a:endParaRPr lang="en-US" dirty="0"/>
          </a:p>
          <a:p>
            <a:pPr marL="0" indent="0">
              <a:buNone/>
            </a:pPr>
            <a:endParaRPr lang="en-US" dirty="0"/>
          </a:p>
          <a:p>
            <a:r>
              <a:rPr lang="en-US" sz="2000" dirty="0"/>
              <a:t>Out Degree</a:t>
            </a:r>
          </a:p>
        </p:txBody>
      </p:sp>
      <p:sp>
        <p:nvSpPr>
          <p:cNvPr id="8" name="Rectangle 3">
            <a:extLst>
              <a:ext uri="{FF2B5EF4-FFF2-40B4-BE49-F238E27FC236}">
                <a16:creationId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577895563"/>
              </p:ext>
            </p:extLst>
          </p:nvPr>
        </p:nvGraphicFramePr>
        <p:xfrm>
          <a:off x="1816340" y="2278136"/>
          <a:ext cx="8128002" cy="74111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20000"/>
                    </a:ext>
                  </a:extLst>
                </a:gridCol>
                <a:gridCol w="1354667">
                  <a:extLst>
                    <a:ext uri="{9D8B030D-6E8A-4147-A177-3AD203B41FA5}">
                      <a16:colId xmlns:a16="http://schemas.microsoft.com/office/drawing/2014/main" val="20001"/>
                    </a:ext>
                  </a:extLst>
                </a:gridCol>
                <a:gridCol w="1354667">
                  <a:extLst>
                    <a:ext uri="{9D8B030D-6E8A-4147-A177-3AD203B41FA5}">
                      <a16:colId xmlns:a16="http://schemas.microsoft.com/office/drawing/2014/main" val="20002"/>
                    </a:ext>
                  </a:extLst>
                </a:gridCol>
                <a:gridCol w="1354667">
                  <a:extLst>
                    <a:ext uri="{9D8B030D-6E8A-4147-A177-3AD203B41FA5}">
                      <a16:colId xmlns:a16="http://schemas.microsoft.com/office/drawing/2014/main" val="20003"/>
                    </a:ext>
                  </a:extLst>
                </a:gridCol>
                <a:gridCol w="1354667">
                  <a:extLst>
                    <a:ext uri="{9D8B030D-6E8A-4147-A177-3AD203B41FA5}">
                      <a16:colId xmlns:a16="http://schemas.microsoft.com/office/drawing/2014/main" val="20004"/>
                    </a:ext>
                  </a:extLst>
                </a:gridCol>
                <a:gridCol w="1354667">
                  <a:extLst>
                    <a:ext uri="{9D8B030D-6E8A-4147-A177-3AD203B41FA5}">
                      <a16:colId xmlns:a16="http://schemas.microsoft.com/office/drawing/2014/main"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val="10000"/>
                  </a:ext>
                </a:extLst>
              </a:tr>
              <a:tr h="370555">
                <a:tc>
                  <a:txBody>
                    <a:bodyPr/>
                    <a:lstStyle/>
                    <a:p>
                      <a:r>
                        <a:rPr lang="en-GB" dirty="0"/>
                        <a:t>0-72</a:t>
                      </a:r>
                    </a:p>
                  </a:txBody>
                  <a:tcPr>
                    <a:solidFill>
                      <a:schemeClr val="accent6">
                        <a:lumMod val="60000"/>
                        <a:lumOff val="40000"/>
                      </a:schemeClr>
                    </a:solidFill>
                  </a:tcPr>
                </a:tc>
                <a:tc>
                  <a:txBody>
                    <a:bodyPr/>
                    <a:lstStyle/>
                    <a:p>
                      <a:r>
                        <a:rPr lang="en-GB" dirty="0"/>
                        <a:t>0-64</a:t>
                      </a:r>
                    </a:p>
                  </a:txBody>
                  <a:tcPr>
                    <a:solidFill>
                      <a:schemeClr val="accent6">
                        <a:lumMod val="60000"/>
                        <a:lumOff val="40000"/>
                      </a:schemeClr>
                    </a:solidFill>
                  </a:tcPr>
                </a:tc>
                <a:tc>
                  <a:txBody>
                    <a:bodyPr/>
                    <a:lstStyle/>
                    <a:p>
                      <a:r>
                        <a:rPr lang="en-GB" dirty="0"/>
                        <a:t>0-96</a:t>
                      </a:r>
                    </a:p>
                  </a:txBody>
                  <a:tcPr>
                    <a:solidFill>
                      <a:schemeClr val="accent6">
                        <a:lumMod val="60000"/>
                        <a:lumOff val="40000"/>
                      </a:schemeClr>
                    </a:solidFill>
                  </a:tcPr>
                </a:tc>
                <a:tc>
                  <a:txBody>
                    <a:bodyPr/>
                    <a:lstStyle/>
                    <a:p>
                      <a:r>
                        <a:rPr lang="en-GB" dirty="0"/>
                        <a:t>0-36</a:t>
                      </a:r>
                    </a:p>
                  </a:txBody>
                  <a:tcPr>
                    <a:solidFill>
                      <a:schemeClr val="accent1">
                        <a:lumMod val="20000"/>
                        <a:lumOff val="80000"/>
                      </a:schemeClr>
                    </a:solidFill>
                  </a:tcPr>
                </a:tc>
                <a:tc>
                  <a:txBody>
                    <a:bodyPr/>
                    <a:lstStyle/>
                    <a:p>
                      <a:r>
                        <a:rPr lang="en-GB" dirty="0"/>
                        <a:t>0-35</a:t>
                      </a:r>
                    </a:p>
                  </a:txBody>
                  <a:tcPr/>
                </a:tc>
                <a:tc>
                  <a:txBody>
                    <a:bodyPr/>
                    <a:lstStyle/>
                    <a:p>
                      <a:r>
                        <a:rPr lang="en-GB" dirty="0"/>
                        <a:t>0-30</a:t>
                      </a:r>
                    </a:p>
                  </a:txBody>
                  <a:tcPr/>
                </a:tc>
                <a:extLst>
                  <a:ext uri="{0D108BD9-81ED-4DB2-BD59-A6C34878D82A}">
                    <a16:rowId xmlns:a16="http://schemas.microsoft.com/office/drawing/2014/main" val="10001"/>
                  </a:ext>
                </a:extLst>
              </a:tr>
            </a:tbl>
          </a:graphicData>
        </a:graphic>
      </p:graphicFrame>
      <p:sp>
        <p:nvSpPr>
          <p:cNvPr id="5" name="Rectangle 4"/>
          <p:cNvSpPr/>
          <p:nvPr/>
        </p:nvSpPr>
        <p:spPr>
          <a:xfrm>
            <a:off x="2975379" y="6180338"/>
            <a:ext cx="5704126" cy="369332"/>
          </a:xfrm>
          <a:prstGeom prst="rect">
            <a:avLst/>
          </a:prstGeom>
        </p:spPr>
        <p:txBody>
          <a:bodyPr wrap="none">
            <a:spAutoFit/>
          </a:bodyPr>
          <a:lstStyle/>
          <a:p>
            <a:pPr marL="285750" indent="-285750">
              <a:buFont typeface="Arial" panose="020B0604020202020204" pitchFamily="34" charset="0"/>
              <a:buChar char="•"/>
            </a:pPr>
            <a:r>
              <a:rPr lang="en-GB" dirty="0"/>
              <a:t>Similarity: </a:t>
            </a:r>
            <a:r>
              <a:rPr lang="de-DE" dirty="0"/>
              <a:t>Graph2 &gt;Graph1 &gt; Graph3 &gt; Graph4 &gt; Graph5</a:t>
            </a:r>
            <a:endParaRPr lang="en-GB" dirty="0"/>
          </a:p>
        </p:txBody>
      </p:sp>
      <p:graphicFrame>
        <p:nvGraphicFramePr>
          <p:cNvPr id="10" name="Table 9"/>
          <p:cNvGraphicFramePr>
            <a:graphicFrameLocks noGrp="1"/>
          </p:cNvGraphicFramePr>
          <p:nvPr>
            <p:extLst>
              <p:ext uri="{D42A27DB-BD31-4B8C-83A1-F6EECF244321}">
                <p14:modId xmlns:p14="http://schemas.microsoft.com/office/powerpoint/2010/main" val="2165167082"/>
              </p:ext>
            </p:extLst>
          </p:nvPr>
        </p:nvGraphicFramePr>
        <p:xfrm>
          <a:off x="1816340" y="3764661"/>
          <a:ext cx="8128002" cy="74111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20000"/>
                    </a:ext>
                  </a:extLst>
                </a:gridCol>
                <a:gridCol w="1354667">
                  <a:extLst>
                    <a:ext uri="{9D8B030D-6E8A-4147-A177-3AD203B41FA5}">
                      <a16:colId xmlns:a16="http://schemas.microsoft.com/office/drawing/2014/main" val="20001"/>
                    </a:ext>
                  </a:extLst>
                </a:gridCol>
                <a:gridCol w="1354667">
                  <a:extLst>
                    <a:ext uri="{9D8B030D-6E8A-4147-A177-3AD203B41FA5}">
                      <a16:colId xmlns:a16="http://schemas.microsoft.com/office/drawing/2014/main" val="20002"/>
                    </a:ext>
                  </a:extLst>
                </a:gridCol>
                <a:gridCol w="1354667">
                  <a:extLst>
                    <a:ext uri="{9D8B030D-6E8A-4147-A177-3AD203B41FA5}">
                      <a16:colId xmlns:a16="http://schemas.microsoft.com/office/drawing/2014/main" val="20003"/>
                    </a:ext>
                  </a:extLst>
                </a:gridCol>
                <a:gridCol w="1354667">
                  <a:extLst>
                    <a:ext uri="{9D8B030D-6E8A-4147-A177-3AD203B41FA5}">
                      <a16:colId xmlns:a16="http://schemas.microsoft.com/office/drawing/2014/main" val="20004"/>
                    </a:ext>
                  </a:extLst>
                </a:gridCol>
                <a:gridCol w="1354667">
                  <a:extLst>
                    <a:ext uri="{9D8B030D-6E8A-4147-A177-3AD203B41FA5}">
                      <a16:colId xmlns:a16="http://schemas.microsoft.com/office/drawing/2014/main"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val="10000"/>
                  </a:ext>
                </a:extLst>
              </a:tr>
              <a:tr h="370555">
                <a:tc>
                  <a:txBody>
                    <a:bodyPr/>
                    <a:lstStyle/>
                    <a:p>
                      <a:r>
                        <a:rPr lang="en-GB" dirty="0"/>
                        <a:t>0-136</a:t>
                      </a:r>
                    </a:p>
                  </a:txBody>
                  <a:tcPr>
                    <a:solidFill>
                      <a:schemeClr val="accent6">
                        <a:lumMod val="60000"/>
                        <a:lumOff val="40000"/>
                      </a:schemeClr>
                    </a:solidFill>
                  </a:tcPr>
                </a:tc>
                <a:tc>
                  <a:txBody>
                    <a:bodyPr/>
                    <a:lstStyle/>
                    <a:p>
                      <a:r>
                        <a:rPr lang="en-GB" dirty="0"/>
                        <a:t>0-77</a:t>
                      </a:r>
                    </a:p>
                  </a:txBody>
                  <a:tcPr>
                    <a:solidFill>
                      <a:schemeClr val="accent6">
                        <a:lumMod val="60000"/>
                        <a:lumOff val="40000"/>
                      </a:schemeClr>
                    </a:solidFill>
                  </a:tcPr>
                </a:tc>
                <a:tc>
                  <a:txBody>
                    <a:bodyPr/>
                    <a:lstStyle/>
                    <a:p>
                      <a:r>
                        <a:rPr lang="en-GB" dirty="0"/>
                        <a:t>0-96</a:t>
                      </a:r>
                    </a:p>
                  </a:txBody>
                  <a:tcPr>
                    <a:solidFill>
                      <a:schemeClr val="accent6">
                        <a:lumMod val="60000"/>
                        <a:lumOff val="40000"/>
                      </a:schemeClr>
                    </a:solidFill>
                  </a:tcPr>
                </a:tc>
                <a:tc>
                  <a:txBody>
                    <a:bodyPr/>
                    <a:lstStyle/>
                    <a:p>
                      <a:r>
                        <a:rPr lang="en-GB" dirty="0"/>
                        <a:t>0-50</a:t>
                      </a:r>
                    </a:p>
                  </a:txBody>
                  <a:tcPr>
                    <a:solidFill>
                      <a:schemeClr val="accent1">
                        <a:lumMod val="20000"/>
                        <a:lumOff val="80000"/>
                      </a:schemeClr>
                    </a:solidFill>
                  </a:tcPr>
                </a:tc>
                <a:tc>
                  <a:txBody>
                    <a:bodyPr/>
                    <a:lstStyle/>
                    <a:p>
                      <a:r>
                        <a:rPr lang="en-GB" dirty="0"/>
                        <a:t>0-59</a:t>
                      </a:r>
                    </a:p>
                  </a:txBody>
                  <a:tcPr/>
                </a:tc>
                <a:tc>
                  <a:txBody>
                    <a:bodyPr/>
                    <a:lstStyle/>
                    <a:p>
                      <a:r>
                        <a:rPr lang="en-GB" dirty="0"/>
                        <a:t>0-67</a:t>
                      </a:r>
                    </a:p>
                  </a:txBody>
                  <a:tcPr/>
                </a:tc>
                <a:extLst>
                  <a:ext uri="{0D108BD9-81ED-4DB2-BD59-A6C34878D82A}">
                    <a16:rowId xmlns:a16="http://schemas.microsoft.com/office/drawing/2014/main" val="10001"/>
                  </a:ext>
                </a:extLst>
              </a:tr>
            </a:tbl>
          </a:graphicData>
        </a:graphic>
      </p:graphicFrame>
      <p:graphicFrame>
        <p:nvGraphicFramePr>
          <p:cNvPr id="11" name="Table 10"/>
          <p:cNvGraphicFramePr>
            <a:graphicFrameLocks noGrp="1"/>
          </p:cNvGraphicFramePr>
          <p:nvPr>
            <p:extLst>
              <p:ext uri="{D42A27DB-BD31-4B8C-83A1-F6EECF244321}">
                <p14:modId xmlns:p14="http://schemas.microsoft.com/office/powerpoint/2010/main" val="3984713446"/>
              </p:ext>
            </p:extLst>
          </p:nvPr>
        </p:nvGraphicFramePr>
        <p:xfrm>
          <a:off x="1753079" y="5066986"/>
          <a:ext cx="8128002" cy="74111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20000"/>
                    </a:ext>
                  </a:extLst>
                </a:gridCol>
                <a:gridCol w="1354667">
                  <a:extLst>
                    <a:ext uri="{9D8B030D-6E8A-4147-A177-3AD203B41FA5}">
                      <a16:colId xmlns:a16="http://schemas.microsoft.com/office/drawing/2014/main" val="20001"/>
                    </a:ext>
                  </a:extLst>
                </a:gridCol>
                <a:gridCol w="1354667">
                  <a:extLst>
                    <a:ext uri="{9D8B030D-6E8A-4147-A177-3AD203B41FA5}">
                      <a16:colId xmlns:a16="http://schemas.microsoft.com/office/drawing/2014/main" val="20002"/>
                    </a:ext>
                  </a:extLst>
                </a:gridCol>
                <a:gridCol w="1354667">
                  <a:extLst>
                    <a:ext uri="{9D8B030D-6E8A-4147-A177-3AD203B41FA5}">
                      <a16:colId xmlns:a16="http://schemas.microsoft.com/office/drawing/2014/main" val="20003"/>
                    </a:ext>
                  </a:extLst>
                </a:gridCol>
                <a:gridCol w="1354667">
                  <a:extLst>
                    <a:ext uri="{9D8B030D-6E8A-4147-A177-3AD203B41FA5}">
                      <a16:colId xmlns:a16="http://schemas.microsoft.com/office/drawing/2014/main" val="20004"/>
                    </a:ext>
                  </a:extLst>
                </a:gridCol>
                <a:gridCol w="1354667">
                  <a:extLst>
                    <a:ext uri="{9D8B030D-6E8A-4147-A177-3AD203B41FA5}">
                      <a16:colId xmlns:a16="http://schemas.microsoft.com/office/drawing/2014/main"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val="10000"/>
                  </a:ext>
                </a:extLst>
              </a:tr>
              <a:tr h="370555">
                <a:tc>
                  <a:txBody>
                    <a:bodyPr/>
                    <a:lstStyle/>
                    <a:p>
                      <a:r>
                        <a:rPr lang="en-GB" dirty="0"/>
                        <a:t>1-208</a:t>
                      </a:r>
                    </a:p>
                  </a:txBody>
                  <a:tcPr>
                    <a:solidFill>
                      <a:schemeClr val="accent6">
                        <a:lumMod val="60000"/>
                        <a:lumOff val="40000"/>
                      </a:schemeClr>
                    </a:solidFill>
                  </a:tcPr>
                </a:tc>
                <a:tc>
                  <a:txBody>
                    <a:bodyPr/>
                    <a:lstStyle/>
                    <a:p>
                      <a:r>
                        <a:rPr lang="en-GB" dirty="0"/>
                        <a:t>1-135</a:t>
                      </a:r>
                    </a:p>
                  </a:txBody>
                  <a:tcPr>
                    <a:solidFill>
                      <a:schemeClr val="accent6">
                        <a:lumMod val="60000"/>
                        <a:lumOff val="40000"/>
                      </a:schemeClr>
                    </a:solidFill>
                  </a:tcPr>
                </a:tc>
                <a:tc>
                  <a:txBody>
                    <a:bodyPr/>
                    <a:lstStyle/>
                    <a:p>
                      <a:r>
                        <a:rPr lang="en-GB" dirty="0"/>
                        <a:t>1-192</a:t>
                      </a:r>
                    </a:p>
                  </a:txBody>
                  <a:tcPr>
                    <a:solidFill>
                      <a:schemeClr val="accent6">
                        <a:lumMod val="60000"/>
                        <a:lumOff val="40000"/>
                      </a:schemeClr>
                    </a:solidFill>
                  </a:tcPr>
                </a:tc>
                <a:tc>
                  <a:txBody>
                    <a:bodyPr/>
                    <a:lstStyle/>
                    <a:p>
                      <a:r>
                        <a:rPr lang="en-GB" dirty="0"/>
                        <a:t>1-68</a:t>
                      </a:r>
                    </a:p>
                  </a:txBody>
                  <a:tcPr>
                    <a:solidFill>
                      <a:schemeClr val="accent1">
                        <a:lumMod val="20000"/>
                        <a:lumOff val="80000"/>
                      </a:schemeClr>
                    </a:solidFill>
                  </a:tcPr>
                </a:tc>
                <a:tc>
                  <a:txBody>
                    <a:bodyPr/>
                    <a:lstStyle/>
                    <a:p>
                      <a:r>
                        <a:rPr lang="en-GB" dirty="0"/>
                        <a:t>1-64</a:t>
                      </a:r>
                    </a:p>
                  </a:txBody>
                  <a:tcPr/>
                </a:tc>
                <a:tc>
                  <a:txBody>
                    <a:bodyPr/>
                    <a:lstStyle/>
                    <a:p>
                      <a:r>
                        <a:rPr lang="en-GB" dirty="0"/>
                        <a:t>1-72</a:t>
                      </a:r>
                    </a:p>
                  </a:txBody>
                  <a:tcPr/>
                </a:tc>
                <a:extLst>
                  <a:ext uri="{0D108BD9-81ED-4DB2-BD59-A6C34878D82A}">
                    <a16:rowId xmlns:a16="http://schemas.microsoft.com/office/drawing/2014/main" val="10001"/>
                  </a:ext>
                </a:extLst>
              </a:tr>
            </a:tbl>
          </a:graphicData>
        </a:graphic>
      </p:graphicFrame>
      <p:sp>
        <p:nvSpPr>
          <p:cNvPr id="7" name="TextBox 6"/>
          <p:cNvSpPr txBox="1"/>
          <p:nvPr/>
        </p:nvSpPr>
        <p:spPr>
          <a:xfrm>
            <a:off x="863840" y="4698119"/>
            <a:ext cx="1905000" cy="369332"/>
          </a:xfrm>
          <a:prstGeom prst="rect">
            <a:avLst/>
          </a:prstGeom>
          <a:noFill/>
        </p:spPr>
        <p:txBody>
          <a:bodyPr wrap="square" rtlCol="0">
            <a:spAutoFit/>
          </a:bodyPr>
          <a:lstStyle/>
          <a:p>
            <a:pPr marL="285750" indent="-285750">
              <a:buFont typeface="Arial" panose="020B0604020202020204" pitchFamily="34" charset="0"/>
              <a:buChar char="•"/>
            </a:pPr>
            <a:r>
              <a:rPr lang="en-IN" dirty="0"/>
              <a:t>All</a:t>
            </a:r>
            <a:endParaRPr lang="en-GB" dirty="0"/>
          </a:p>
        </p:txBody>
      </p:sp>
    </p:spTree>
    <p:extLst>
      <p:ext uri="{BB962C8B-B14F-4D97-AF65-F5344CB8AC3E}">
        <p14:creationId xmlns:p14="http://schemas.microsoft.com/office/powerpoint/2010/main" val="38614807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5C648-66B8-49BE-B33E-D2150B203B24}"/>
              </a:ext>
            </a:extLst>
          </p:cNvPr>
          <p:cNvSpPr>
            <a:spLocks noGrp="1"/>
          </p:cNvSpPr>
          <p:nvPr>
            <p:ph type="title"/>
          </p:nvPr>
        </p:nvSpPr>
        <p:spPr/>
        <p:txBody>
          <a:bodyPr/>
          <a:lstStyle/>
          <a:p>
            <a:r>
              <a:rPr lang="en-US" dirty="0"/>
              <a:t>Position Analysis</a:t>
            </a:r>
            <a:br>
              <a:rPr lang="en-US" dirty="0"/>
            </a:br>
            <a:r>
              <a:rPr lang="en-US" sz="2800" dirty="0"/>
              <a:t>Closeness:</a:t>
            </a:r>
          </a:p>
        </p:txBody>
      </p:sp>
      <p:sp>
        <p:nvSpPr>
          <p:cNvPr id="3" name="Content Placeholder 2">
            <a:extLst>
              <a:ext uri="{FF2B5EF4-FFF2-40B4-BE49-F238E27FC236}">
                <a16:creationId xmlns:a16="http://schemas.microsoft.com/office/drawing/2014/main" id="{B7CBAD27-F7D7-45FE-9E5B-0B22E29CC45E}"/>
              </a:ext>
            </a:extLst>
          </p:cNvPr>
          <p:cNvSpPr>
            <a:spLocks noGrp="1"/>
          </p:cNvSpPr>
          <p:nvPr>
            <p:ph idx="1"/>
          </p:nvPr>
        </p:nvSpPr>
        <p:spPr/>
        <p:txBody>
          <a:bodyPr/>
          <a:lstStyle/>
          <a:p>
            <a:r>
              <a:rPr lang="en-GB" sz="2000" dirty="0"/>
              <a:t>reciprocal of the sum of the length of the shortest paths between the node and all other nodes in the graph. </a:t>
            </a:r>
          </a:p>
          <a:p>
            <a:r>
              <a:rPr lang="en-GB" sz="2000" dirty="0"/>
              <a:t>Thus, the more central a node is, the closer it is to all other nodes.</a:t>
            </a:r>
            <a:endParaRPr lang="en-US" sz="2000" dirty="0"/>
          </a:p>
          <a:p>
            <a:pPr marL="0" indent="0">
              <a:buNone/>
            </a:pPr>
            <a:endParaRPr lang="en-US" dirty="0"/>
          </a:p>
          <a:p>
            <a:pPr marL="0" indent="0">
              <a:buNone/>
            </a:pPr>
            <a:endParaRPr lang="en-US" dirty="0"/>
          </a:p>
        </p:txBody>
      </p:sp>
      <p:sp>
        <p:nvSpPr>
          <p:cNvPr id="8" name="Rectangle 3">
            <a:extLst>
              <a:ext uri="{FF2B5EF4-FFF2-40B4-BE49-F238E27FC236}">
                <a16:creationId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334752672"/>
              </p:ext>
            </p:extLst>
          </p:nvPr>
        </p:nvGraphicFramePr>
        <p:xfrm>
          <a:off x="983413" y="3226168"/>
          <a:ext cx="8959788" cy="1010635"/>
        </p:xfrm>
        <a:graphic>
          <a:graphicData uri="http://schemas.openxmlformats.org/drawingml/2006/table">
            <a:tbl>
              <a:tblPr firstRow="1" bandRow="1">
                <a:tableStyleId>{5C22544A-7EE6-4342-B048-85BDC9FD1C3A}</a:tableStyleId>
              </a:tblPr>
              <a:tblGrid>
                <a:gridCol w="1493298">
                  <a:extLst>
                    <a:ext uri="{9D8B030D-6E8A-4147-A177-3AD203B41FA5}">
                      <a16:colId xmlns:a16="http://schemas.microsoft.com/office/drawing/2014/main" val="20000"/>
                    </a:ext>
                  </a:extLst>
                </a:gridCol>
                <a:gridCol w="1493298">
                  <a:extLst>
                    <a:ext uri="{9D8B030D-6E8A-4147-A177-3AD203B41FA5}">
                      <a16:colId xmlns:a16="http://schemas.microsoft.com/office/drawing/2014/main" val="20001"/>
                    </a:ext>
                  </a:extLst>
                </a:gridCol>
                <a:gridCol w="1493298">
                  <a:extLst>
                    <a:ext uri="{9D8B030D-6E8A-4147-A177-3AD203B41FA5}">
                      <a16:colId xmlns:a16="http://schemas.microsoft.com/office/drawing/2014/main" val="20002"/>
                    </a:ext>
                  </a:extLst>
                </a:gridCol>
                <a:gridCol w="1493298">
                  <a:extLst>
                    <a:ext uri="{9D8B030D-6E8A-4147-A177-3AD203B41FA5}">
                      <a16:colId xmlns:a16="http://schemas.microsoft.com/office/drawing/2014/main" val="20003"/>
                    </a:ext>
                  </a:extLst>
                </a:gridCol>
                <a:gridCol w="1493298">
                  <a:extLst>
                    <a:ext uri="{9D8B030D-6E8A-4147-A177-3AD203B41FA5}">
                      <a16:colId xmlns:a16="http://schemas.microsoft.com/office/drawing/2014/main" val="20004"/>
                    </a:ext>
                  </a:extLst>
                </a:gridCol>
                <a:gridCol w="1493298">
                  <a:extLst>
                    <a:ext uri="{9D8B030D-6E8A-4147-A177-3AD203B41FA5}">
                      <a16:colId xmlns:a16="http://schemas.microsoft.com/office/drawing/2014/main"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val="10000"/>
                  </a:ext>
                </a:extLst>
              </a:tr>
              <a:tr h="370555">
                <a:tc>
                  <a:txBody>
                    <a:bodyPr/>
                    <a:lstStyle/>
                    <a:p>
                      <a:r>
                        <a:rPr lang="en-GB" dirty="0"/>
                        <a:t>0.002949853-0.007042254</a:t>
                      </a:r>
                    </a:p>
                  </a:txBody>
                  <a:tcPr>
                    <a:solidFill>
                      <a:schemeClr val="accent6">
                        <a:lumMod val="60000"/>
                        <a:lumOff val="40000"/>
                      </a:schemeClr>
                    </a:solidFill>
                  </a:tcPr>
                </a:tc>
                <a:tc>
                  <a:txBody>
                    <a:bodyPr/>
                    <a:lstStyle/>
                    <a:p>
                      <a:r>
                        <a:rPr lang="en-GB" dirty="0"/>
                        <a:t>0.002197802-0.006369427</a:t>
                      </a:r>
                    </a:p>
                  </a:txBody>
                  <a:tcPr>
                    <a:solidFill>
                      <a:schemeClr val="accent6">
                        <a:lumMod val="60000"/>
                        <a:lumOff val="40000"/>
                      </a:schemeClr>
                    </a:solidFill>
                  </a:tcPr>
                </a:tc>
                <a:tc>
                  <a:txBody>
                    <a:bodyPr/>
                    <a:lstStyle/>
                    <a:p>
                      <a:r>
                        <a:rPr lang="en-GB" dirty="0"/>
                        <a:t>0.003472222-0.007352941</a:t>
                      </a:r>
                    </a:p>
                  </a:txBody>
                  <a:tcPr>
                    <a:solidFill>
                      <a:schemeClr val="accent6">
                        <a:lumMod val="60000"/>
                        <a:lumOff val="40000"/>
                      </a:schemeClr>
                    </a:solidFill>
                  </a:tcPr>
                </a:tc>
                <a:tc>
                  <a:txBody>
                    <a:bodyPr/>
                    <a:lstStyle/>
                    <a:p>
                      <a:r>
                        <a:rPr lang="en-GB" dirty="0"/>
                        <a:t>0.002624672-0.006802721</a:t>
                      </a:r>
                    </a:p>
                  </a:txBody>
                  <a:tcPr>
                    <a:solidFill>
                      <a:schemeClr val="accent6">
                        <a:lumMod val="60000"/>
                        <a:lumOff val="40000"/>
                      </a:schemeClr>
                    </a:solidFill>
                  </a:tcPr>
                </a:tc>
                <a:tc>
                  <a:txBody>
                    <a:bodyPr/>
                    <a:lstStyle/>
                    <a:p>
                      <a:r>
                        <a:rPr lang="en-GB" dirty="0"/>
                        <a:t>0.004016064-0.007407407</a:t>
                      </a:r>
                    </a:p>
                  </a:txBody>
                  <a:tcPr/>
                </a:tc>
                <a:tc>
                  <a:txBody>
                    <a:bodyPr/>
                    <a:lstStyle/>
                    <a:p>
                      <a:r>
                        <a:rPr lang="en-GB" dirty="0"/>
                        <a:t>0.003937008-0.007462687</a:t>
                      </a:r>
                    </a:p>
                  </a:txBody>
                  <a:tcPr/>
                </a:tc>
                <a:extLst>
                  <a:ext uri="{0D108BD9-81ED-4DB2-BD59-A6C34878D82A}">
                    <a16:rowId xmlns:a16="http://schemas.microsoft.com/office/drawing/2014/main" val="10001"/>
                  </a:ext>
                </a:extLst>
              </a:tr>
            </a:tbl>
          </a:graphicData>
        </a:graphic>
      </p:graphicFrame>
      <p:sp>
        <p:nvSpPr>
          <p:cNvPr id="5" name="Rectangle 4"/>
          <p:cNvSpPr/>
          <p:nvPr/>
        </p:nvSpPr>
        <p:spPr>
          <a:xfrm>
            <a:off x="838200" y="4594593"/>
            <a:ext cx="5704126" cy="369332"/>
          </a:xfrm>
          <a:prstGeom prst="rect">
            <a:avLst/>
          </a:prstGeom>
        </p:spPr>
        <p:txBody>
          <a:bodyPr wrap="none">
            <a:spAutoFit/>
          </a:bodyPr>
          <a:lstStyle/>
          <a:p>
            <a:pPr marL="285750" indent="-285750">
              <a:buFont typeface="Arial" panose="020B0604020202020204" pitchFamily="34" charset="0"/>
              <a:buChar char="•"/>
            </a:pPr>
            <a:r>
              <a:rPr lang="en-GB" dirty="0"/>
              <a:t>Similarity: </a:t>
            </a:r>
            <a:r>
              <a:rPr lang="de-DE" dirty="0"/>
              <a:t>Graph3 &gt;Graph1 &gt; Graph2&gt; Graph4 &gt; Graph5</a:t>
            </a:r>
            <a:endParaRPr lang="en-GB" dirty="0"/>
          </a:p>
        </p:txBody>
      </p:sp>
    </p:spTree>
    <p:extLst>
      <p:ext uri="{BB962C8B-B14F-4D97-AF65-F5344CB8AC3E}">
        <p14:creationId xmlns:p14="http://schemas.microsoft.com/office/powerpoint/2010/main" val="35454301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B1BB09-4D38-43FC-BC3F-45A150E79915}"/>
              </a:ext>
            </a:extLst>
          </p:cNvPr>
          <p:cNvSpPr>
            <a:spLocks noGrp="1"/>
          </p:cNvSpPr>
          <p:nvPr>
            <p:ph type="title"/>
          </p:nvPr>
        </p:nvSpPr>
        <p:spPr/>
        <p:txBody>
          <a:bodyPr/>
          <a:lstStyle/>
          <a:p>
            <a:r>
              <a:rPr lang="en-US" dirty="0"/>
              <a:t>Problem Overview</a:t>
            </a:r>
          </a:p>
        </p:txBody>
      </p:sp>
      <p:sp>
        <p:nvSpPr>
          <p:cNvPr id="3" name="Content Placeholder 2">
            <a:extLst>
              <a:ext uri="{FF2B5EF4-FFF2-40B4-BE49-F238E27FC236}">
                <a16:creationId xmlns:a16="http://schemas.microsoft.com/office/drawing/2014/main" id="{72E41ECF-1908-4EEA-AC15-44B27C0D7A81}"/>
              </a:ext>
            </a:extLst>
          </p:cNvPr>
          <p:cNvSpPr>
            <a:spLocks noGrp="1"/>
          </p:cNvSpPr>
          <p:nvPr>
            <p:ph idx="1"/>
          </p:nvPr>
        </p:nvSpPr>
        <p:spPr/>
        <p:txBody>
          <a:bodyPr/>
          <a:lstStyle/>
          <a:p>
            <a:r>
              <a:rPr lang="en-US" dirty="0"/>
              <a:t>Numerous “white hat” hacker organizations </a:t>
            </a:r>
            <a:r>
              <a:rPr lang="en-US" b="1" dirty="0"/>
              <a:t>protected</a:t>
            </a:r>
            <a:r>
              <a:rPr lang="en-US" dirty="0"/>
              <a:t> the Internet</a:t>
            </a:r>
          </a:p>
          <a:p>
            <a:r>
              <a:rPr lang="en-US" dirty="0"/>
              <a:t>One </a:t>
            </a:r>
            <a:r>
              <a:rPr lang="en-US" b="1" dirty="0"/>
              <a:t>anonymous</a:t>
            </a:r>
            <a:r>
              <a:rPr lang="en-US" dirty="0"/>
              <a:t> hacker organization, </a:t>
            </a:r>
            <a:r>
              <a:rPr lang="en-US" b="1" dirty="0"/>
              <a:t>accidentally</a:t>
            </a:r>
            <a:r>
              <a:rPr lang="en-US" dirty="0"/>
              <a:t> launched a cyber event that </a:t>
            </a:r>
            <a:r>
              <a:rPr lang="en-US" b="1" dirty="0"/>
              <a:t>took down</a:t>
            </a:r>
            <a:r>
              <a:rPr lang="en-US" dirty="0"/>
              <a:t> the global Internet.</a:t>
            </a:r>
          </a:p>
          <a:p>
            <a:r>
              <a:rPr lang="en-US" dirty="0"/>
              <a:t>The group has to be </a:t>
            </a:r>
            <a:r>
              <a:rPr lang="en-US" b="1" dirty="0"/>
              <a:t>found</a:t>
            </a:r>
          </a:p>
          <a:p>
            <a:r>
              <a:rPr lang="da-DK" dirty="0"/>
              <a:t>Center for Global Cyber Strategy(CGCS) is the key</a:t>
            </a:r>
          </a:p>
          <a:p>
            <a:r>
              <a:rPr lang="en-US" dirty="0"/>
              <a:t>CGCS maintains offline </a:t>
            </a:r>
            <a:r>
              <a:rPr lang="en-US" b="1" dirty="0"/>
              <a:t>databases </a:t>
            </a:r>
            <a:r>
              <a:rPr lang="en-US" dirty="0"/>
              <a:t>(donated for research) of anonymized data including the responsible group</a:t>
            </a:r>
          </a:p>
          <a:p>
            <a:r>
              <a:rPr lang="en-US" dirty="0"/>
              <a:t>Goal is to identify candidate groups that authorities could approach for assistance in restoring the internet.</a:t>
            </a:r>
          </a:p>
          <a:p>
            <a:endParaRPr lang="en-US" b="1" dirty="0"/>
          </a:p>
        </p:txBody>
      </p:sp>
    </p:spTree>
    <p:extLst>
      <p:ext uri="{BB962C8B-B14F-4D97-AF65-F5344CB8AC3E}">
        <p14:creationId xmlns:p14="http://schemas.microsoft.com/office/powerpoint/2010/main" val="41959473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5C648-66B8-49BE-B33E-D2150B203B24}"/>
              </a:ext>
            </a:extLst>
          </p:cNvPr>
          <p:cNvSpPr>
            <a:spLocks noGrp="1"/>
          </p:cNvSpPr>
          <p:nvPr>
            <p:ph type="title"/>
          </p:nvPr>
        </p:nvSpPr>
        <p:spPr/>
        <p:txBody>
          <a:bodyPr/>
          <a:lstStyle/>
          <a:p>
            <a:r>
              <a:rPr lang="en-US" dirty="0"/>
              <a:t>Position Analysis</a:t>
            </a:r>
            <a:br>
              <a:rPr lang="en-US" dirty="0"/>
            </a:br>
            <a:r>
              <a:rPr lang="en-US" sz="2800" dirty="0" err="1"/>
              <a:t>Betweenness</a:t>
            </a:r>
            <a:r>
              <a:rPr lang="en-US" sz="2800" dirty="0"/>
              <a:t>:</a:t>
            </a:r>
          </a:p>
        </p:txBody>
      </p:sp>
      <p:sp>
        <p:nvSpPr>
          <p:cNvPr id="3" name="Content Placeholder 2">
            <a:extLst>
              <a:ext uri="{FF2B5EF4-FFF2-40B4-BE49-F238E27FC236}">
                <a16:creationId xmlns:a16="http://schemas.microsoft.com/office/drawing/2014/main" id="{B7CBAD27-F7D7-45FE-9E5B-0B22E29CC45E}"/>
              </a:ext>
            </a:extLst>
          </p:cNvPr>
          <p:cNvSpPr>
            <a:spLocks noGrp="1"/>
          </p:cNvSpPr>
          <p:nvPr>
            <p:ph idx="1"/>
          </p:nvPr>
        </p:nvSpPr>
        <p:spPr/>
        <p:txBody>
          <a:bodyPr/>
          <a:lstStyle/>
          <a:p>
            <a:r>
              <a:rPr lang="en-GB" sz="2000" dirty="0"/>
              <a:t>The </a:t>
            </a:r>
            <a:r>
              <a:rPr lang="en-GB" sz="2000" dirty="0" err="1"/>
              <a:t>betweenness</a:t>
            </a:r>
            <a:r>
              <a:rPr lang="en-GB" sz="2000" dirty="0"/>
              <a:t> centrality for each </a:t>
            </a:r>
            <a:r>
              <a:rPr lang="en-GB" sz="2000" dirty="0">
                <a:hlinkClick r:id="rId2" tooltip="Vertex (graph theory)"/>
              </a:rPr>
              <a:t>vertex</a:t>
            </a:r>
            <a:r>
              <a:rPr lang="en-GB" sz="2000" dirty="0"/>
              <a:t> is the number of shortest paths that pass through the vertex.</a:t>
            </a:r>
            <a:endParaRPr lang="en-US" dirty="0"/>
          </a:p>
          <a:p>
            <a:pPr marL="0" indent="0">
              <a:buNone/>
            </a:pPr>
            <a:endParaRPr lang="en-US" dirty="0"/>
          </a:p>
        </p:txBody>
      </p:sp>
      <p:sp>
        <p:nvSpPr>
          <p:cNvPr id="8" name="Rectangle 3">
            <a:extLst>
              <a:ext uri="{FF2B5EF4-FFF2-40B4-BE49-F238E27FC236}">
                <a16:creationId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4151500741"/>
              </p:ext>
            </p:extLst>
          </p:nvPr>
        </p:nvGraphicFramePr>
        <p:xfrm>
          <a:off x="983413" y="3226168"/>
          <a:ext cx="8959788" cy="1010635"/>
        </p:xfrm>
        <a:graphic>
          <a:graphicData uri="http://schemas.openxmlformats.org/drawingml/2006/table">
            <a:tbl>
              <a:tblPr firstRow="1" bandRow="1">
                <a:tableStyleId>{5C22544A-7EE6-4342-B048-85BDC9FD1C3A}</a:tableStyleId>
              </a:tblPr>
              <a:tblGrid>
                <a:gridCol w="1493298">
                  <a:extLst>
                    <a:ext uri="{9D8B030D-6E8A-4147-A177-3AD203B41FA5}">
                      <a16:colId xmlns:a16="http://schemas.microsoft.com/office/drawing/2014/main" val="20000"/>
                    </a:ext>
                  </a:extLst>
                </a:gridCol>
                <a:gridCol w="1493298">
                  <a:extLst>
                    <a:ext uri="{9D8B030D-6E8A-4147-A177-3AD203B41FA5}">
                      <a16:colId xmlns:a16="http://schemas.microsoft.com/office/drawing/2014/main" val="20001"/>
                    </a:ext>
                  </a:extLst>
                </a:gridCol>
                <a:gridCol w="1493298">
                  <a:extLst>
                    <a:ext uri="{9D8B030D-6E8A-4147-A177-3AD203B41FA5}">
                      <a16:colId xmlns:a16="http://schemas.microsoft.com/office/drawing/2014/main" val="20002"/>
                    </a:ext>
                  </a:extLst>
                </a:gridCol>
                <a:gridCol w="1493298">
                  <a:extLst>
                    <a:ext uri="{9D8B030D-6E8A-4147-A177-3AD203B41FA5}">
                      <a16:colId xmlns:a16="http://schemas.microsoft.com/office/drawing/2014/main" val="20003"/>
                    </a:ext>
                  </a:extLst>
                </a:gridCol>
                <a:gridCol w="1493298">
                  <a:extLst>
                    <a:ext uri="{9D8B030D-6E8A-4147-A177-3AD203B41FA5}">
                      <a16:colId xmlns:a16="http://schemas.microsoft.com/office/drawing/2014/main" val="20004"/>
                    </a:ext>
                  </a:extLst>
                </a:gridCol>
                <a:gridCol w="1493298">
                  <a:extLst>
                    <a:ext uri="{9D8B030D-6E8A-4147-A177-3AD203B41FA5}">
                      <a16:colId xmlns:a16="http://schemas.microsoft.com/office/drawing/2014/main"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val="10000"/>
                  </a:ext>
                </a:extLst>
              </a:tr>
              <a:tr h="370555">
                <a:tc>
                  <a:txBody>
                    <a:bodyPr/>
                    <a:lstStyle/>
                    <a:p>
                      <a:r>
                        <a:rPr lang="en-GB" dirty="0"/>
                        <a:t>0.00-682.1806727</a:t>
                      </a:r>
                    </a:p>
                  </a:txBody>
                  <a:tcPr>
                    <a:solidFill>
                      <a:schemeClr val="accent6">
                        <a:lumMod val="60000"/>
                        <a:lumOff val="40000"/>
                      </a:schemeClr>
                    </a:solidFill>
                  </a:tcPr>
                </a:tc>
                <a:tc>
                  <a:txBody>
                    <a:bodyPr/>
                    <a:lstStyle/>
                    <a:p>
                      <a:r>
                        <a:rPr lang="en-GB" dirty="0"/>
                        <a:t>0.00-1012.780577</a:t>
                      </a:r>
                    </a:p>
                  </a:txBody>
                  <a:tcPr>
                    <a:solidFill>
                      <a:schemeClr val="accent1">
                        <a:lumMod val="20000"/>
                        <a:lumOff val="80000"/>
                      </a:schemeClr>
                    </a:solidFill>
                  </a:tcPr>
                </a:tc>
                <a:tc>
                  <a:txBody>
                    <a:bodyPr/>
                    <a:lstStyle/>
                    <a:p>
                      <a:r>
                        <a:rPr lang="en-GB" dirty="0"/>
                        <a:t>0.00-893.3087233</a:t>
                      </a:r>
                    </a:p>
                  </a:txBody>
                  <a:tcPr>
                    <a:solidFill>
                      <a:schemeClr val="accent6">
                        <a:lumMod val="60000"/>
                        <a:lumOff val="40000"/>
                      </a:schemeClr>
                    </a:solidFill>
                  </a:tcPr>
                </a:tc>
                <a:tc>
                  <a:txBody>
                    <a:bodyPr/>
                    <a:lstStyle/>
                    <a:p>
                      <a:r>
                        <a:rPr lang="en-GB" dirty="0"/>
                        <a:t>0.00-466.4803012</a:t>
                      </a:r>
                    </a:p>
                  </a:txBody>
                  <a:tcPr>
                    <a:solidFill>
                      <a:schemeClr val="accent6">
                        <a:lumMod val="60000"/>
                        <a:lumOff val="40000"/>
                      </a:schemeClr>
                    </a:solidFill>
                  </a:tcPr>
                </a:tc>
                <a:tc>
                  <a:txBody>
                    <a:bodyPr/>
                    <a:lstStyle/>
                    <a:p>
                      <a:r>
                        <a:rPr lang="en-GB" dirty="0"/>
                        <a:t>0.00-912.652983</a:t>
                      </a:r>
                    </a:p>
                  </a:txBody>
                  <a:tcPr/>
                </a:tc>
                <a:tc>
                  <a:txBody>
                    <a:bodyPr/>
                    <a:lstStyle/>
                    <a:p>
                      <a:r>
                        <a:rPr lang="en-GB" dirty="0"/>
                        <a:t>0.00-912.652983</a:t>
                      </a:r>
                    </a:p>
                  </a:txBody>
                  <a:tcPr/>
                </a:tc>
                <a:extLst>
                  <a:ext uri="{0D108BD9-81ED-4DB2-BD59-A6C34878D82A}">
                    <a16:rowId xmlns:a16="http://schemas.microsoft.com/office/drawing/2014/main" val="10001"/>
                  </a:ext>
                </a:extLst>
              </a:tr>
            </a:tbl>
          </a:graphicData>
        </a:graphic>
      </p:graphicFrame>
      <p:sp>
        <p:nvSpPr>
          <p:cNvPr id="5" name="Rectangle 4"/>
          <p:cNvSpPr/>
          <p:nvPr/>
        </p:nvSpPr>
        <p:spPr>
          <a:xfrm>
            <a:off x="838200" y="4594593"/>
            <a:ext cx="5704126" cy="369332"/>
          </a:xfrm>
          <a:prstGeom prst="rect">
            <a:avLst/>
          </a:prstGeom>
        </p:spPr>
        <p:txBody>
          <a:bodyPr wrap="none">
            <a:spAutoFit/>
          </a:bodyPr>
          <a:lstStyle/>
          <a:p>
            <a:pPr marL="285750" indent="-285750">
              <a:buFont typeface="Arial" panose="020B0604020202020204" pitchFamily="34" charset="0"/>
              <a:buChar char="•"/>
            </a:pPr>
            <a:r>
              <a:rPr lang="en-GB" dirty="0"/>
              <a:t>Similarity: </a:t>
            </a:r>
            <a:r>
              <a:rPr lang="de-DE" dirty="0"/>
              <a:t>Graph2 &gt;Graph3 &gt; Graph4 = Graph5 &gt; Graph1</a:t>
            </a:r>
            <a:endParaRPr lang="en-GB" dirty="0"/>
          </a:p>
        </p:txBody>
      </p:sp>
    </p:spTree>
    <p:extLst>
      <p:ext uri="{BB962C8B-B14F-4D97-AF65-F5344CB8AC3E}">
        <p14:creationId xmlns:p14="http://schemas.microsoft.com/office/powerpoint/2010/main" val="166871111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5C648-66B8-49BE-B33E-D2150B203B24}"/>
              </a:ext>
            </a:extLst>
          </p:cNvPr>
          <p:cNvSpPr>
            <a:spLocks noGrp="1"/>
          </p:cNvSpPr>
          <p:nvPr>
            <p:ph type="title"/>
          </p:nvPr>
        </p:nvSpPr>
        <p:spPr/>
        <p:txBody>
          <a:bodyPr/>
          <a:lstStyle/>
          <a:p>
            <a:r>
              <a:rPr lang="en-US" dirty="0"/>
              <a:t>Position Analysis</a:t>
            </a:r>
            <a:br>
              <a:rPr lang="en-US" dirty="0"/>
            </a:br>
            <a:r>
              <a:rPr lang="en-US" sz="2800" dirty="0"/>
              <a:t>Eigen Vector Centrality:</a:t>
            </a:r>
          </a:p>
        </p:txBody>
      </p:sp>
      <p:sp>
        <p:nvSpPr>
          <p:cNvPr id="3" name="Content Placeholder 2">
            <a:extLst>
              <a:ext uri="{FF2B5EF4-FFF2-40B4-BE49-F238E27FC236}">
                <a16:creationId xmlns:a16="http://schemas.microsoft.com/office/drawing/2014/main" id="{B7CBAD27-F7D7-45FE-9E5B-0B22E29CC45E}"/>
              </a:ext>
            </a:extLst>
          </p:cNvPr>
          <p:cNvSpPr>
            <a:spLocks noGrp="1"/>
          </p:cNvSpPr>
          <p:nvPr>
            <p:ph idx="1"/>
          </p:nvPr>
        </p:nvSpPr>
        <p:spPr/>
        <p:txBody>
          <a:bodyPr/>
          <a:lstStyle/>
          <a:p>
            <a:r>
              <a:rPr lang="en-GB" sz="2000" b="1" dirty="0"/>
              <a:t>Eigenvector centrality</a:t>
            </a:r>
            <a:r>
              <a:rPr lang="en-GB" sz="2000" dirty="0"/>
              <a:t> (also called </a:t>
            </a:r>
            <a:r>
              <a:rPr lang="en-GB" sz="2000" b="1" dirty="0" err="1"/>
              <a:t>eigencentrality</a:t>
            </a:r>
            <a:r>
              <a:rPr lang="en-GB" sz="2000" dirty="0"/>
              <a:t>) is a measure of the influence of a </a:t>
            </a:r>
            <a:r>
              <a:rPr lang="en-GB" sz="2000" dirty="0">
                <a:hlinkClick r:id="rId2" tooltip="Node (networking)"/>
              </a:rPr>
              <a:t>node</a:t>
            </a:r>
            <a:r>
              <a:rPr lang="en-GB" sz="2000" dirty="0"/>
              <a:t> in a </a:t>
            </a:r>
            <a:r>
              <a:rPr lang="en-GB" sz="2000" dirty="0">
                <a:hlinkClick r:id="rId3" tooltip="Network (mathematics)"/>
              </a:rPr>
              <a:t>network</a:t>
            </a:r>
            <a:r>
              <a:rPr lang="en-GB" sz="2000" dirty="0"/>
              <a:t>. </a:t>
            </a:r>
          </a:p>
          <a:p>
            <a:r>
              <a:rPr lang="en-GB" sz="2000" dirty="0"/>
              <a:t>It assigns relative scores to all nodes in the network based on the concept that connections to high-scoring nodes contribute more to the score of the node in question than equal connections to low-scoring nodes</a:t>
            </a:r>
            <a:endParaRPr lang="en-US" dirty="0"/>
          </a:p>
        </p:txBody>
      </p:sp>
      <p:sp>
        <p:nvSpPr>
          <p:cNvPr id="8" name="Rectangle 3">
            <a:extLst>
              <a:ext uri="{FF2B5EF4-FFF2-40B4-BE49-F238E27FC236}">
                <a16:creationId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64471332"/>
              </p:ext>
            </p:extLst>
          </p:nvPr>
        </p:nvGraphicFramePr>
        <p:xfrm>
          <a:off x="1616106" y="3516489"/>
          <a:ext cx="8959788" cy="1381190"/>
        </p:xfrm>
        <a:graphic>
          <a:graphicData uri="http://schemas.openxmlformats.org/drawingml/2006/table">
            <a:tbl>
              <a:tblPr firstRow="1" bandRow="1">
                <a:tableStyleId>{5C22544A-7EE6-4342-B048-85BDC9FD1C3A}</a:tableStyleId>
              </a:tblPr>
              <a:tblGrid>
                <a:gridCol w="1493298">
                  <a:extLst>
                    <a:ext uri="{9D8B030D-6E8A-4147-A177-3AD203B41FA5}">
                      <a16:colId xmlns:a16="http://schemas.microsoft.com/office/drawing/2014/main" val="20000"/>
                    </a:ext>
                  </a:extLst>
                </a:gridCol>
                <a:gridCol w="1493298">
                  <a:extLst>
                    <a:ext uri="{9D8B030D-6E8A-4147-A177-3AD203B41FA5}">
                      <a16:colId xmlns:a16="http://schemas.microsoft.com/office/drawing/2014/main" val="20001"/>
                    </a:ext>
                  </a:extLst>
                </a:gridCol>
                <a:gridCol w="1493298">
                  <a:extLst>
                    <a:ext uri="{9D8B030D-6E8A-4147-A177-3AD203B41FA5}">
                      <a16:colId xmlns:a16="http://schemas.microsoft.com/office/drawing/2014/main" val="20002"/>
                    </a:ext>
                  </a:extLst>
                </a:gridCol>
                <a:gridCol w="1493298">
                  <a:extLst>
                    <a:ext uri="{9D8B030D-6E8A-4147-A177-3AD203B41FA5}">
                      <a16:colId xmlns:a16="http://schemas.microsoft.com/office/drawing/2014/main" val="20003"/>
                    </a:ext>
                  </a:extLst>
                </a:gridCol>
                <a:gridCol w="1493298">
                  <a:extLst>
                    <a:ext uri="{9D8B030D-6E8A-4147-A177-3AD203B41FA5}">
                      <a16:colId xmlns:a16="http://schemas.microsoft.com/office/drawing/2014/main" val="20004"/>
                    </a:ext>
                  </a:extLst>
                </a:gridCol>
                <a:gridCol w="1493298">
                  <a:extLst>
                    <a:ext uri="{9D8B030D-6E8A-4147-A177-3AD203B41FA5}">
                      <a16:colId xmlns:a16="http://schemas.microsoft.com/office/drawing/2014/main"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val="10000"/>
                  </a:ext>
                </a:extLst>
              </a:tr>
              <a:tr h="370555">
                <a:tc>
                  <a:txBody>
                    <a:bodyPr/>
                    <a:lstStyle/>
                    <a:p>
                      <a:r>
                        <a:rPr lang="en-GB" dirty="0"/>
                        <a:t>2.889807e-05-1.000000</a:t>
                      </a:r>
                    </a:p>
                  </a:txBody>
                  <a:tcPr>
                    <a:solidFill>
                      <a:schemeClr val="accent6">
                        <a:lumMod val="60000"/>
                        <a:lumOff val="40000"/>
                      </a:schemeClr>
                    </a:solidFill>
                  </a:tcPr>
                </a:tc>
                <a:tc>
                  <a:txBody>
                    <a:bodyPr/>
                    <a:lstStyle/>
                    <a:p>
                      <a:r>
                        <a:rPr lang="en-GB" dirty="0"/>
                        <a:t>8.486762e-07-1.000000</a:t>
                      </a:r>
                    </a:p>
                  </a:txBody>
                  <a:tcPr>
                    <a:solidFill>
                      <a:schemeClr val="accent1">
                        <a:lumMod val="20000"/>
                        <a:lumOff val="80000"/>
                      </a:schemeClr>
                    </a:solidFill>
                  </a:tcPr>
                </a:tc>
                <a:tc>
                  <a:txBody>
                    <a:bodyPr/>
                    <a:lstStyle/>
                    <a:p>
                      <a:r>
                        <a:rPr lang="en-GB" dirty="0"/>
                        <a:t>0.000202756-1.0000000</a:t>
                      </a:r>
                    </a:p>
                  </a:txBody>
                  <a:tcPr>
                    <a:solidFill>
                      <a:schemeClr val="accent6">
                        <a:lumMod val="60000"/>
                        <a:lumOff val="40000"/>
                      </a:schemeClr>
                    </a:solidFill>
                  </a:tcPr>
                </a:tc>
                <a:tc>
                  <a:txBody>
                    <a:bodyPr/>
                    <a:lstStyle/>
                    <a:p>
                      <a:r>
                        <a:rPr lang="en-GB" dirty="0"/>
                        <a:t>1.370524e-06-1.0000000</a:t>
                      </a:r>
                    </a:p>
                  </a:txBody>
                  <a:tcPr>
                    <a:solidFill>
                      <a:schemeClr val="accent6">
                        <a:lumMod val="60000"/>
                        <a:lumOff val="40000"/>
                      </a:schemeClr>
                    </a:solidFill>
                  </a:tcPr>
                </a:tc>
                <a:tc>
                  <a:txBody>
                    <a:bodyPr/>
                    <a:lstStyle/>
                    <a:p>
                      <a:r>
                        <a:rPr lang="en-GB" dirty="0"/>
                        <a:t>0.008849692-1.0000000</a:t>
                      </a:r>
                    </a:p>
                  </a:txBody>
                  <a:tcPr/>
                </a:tc>
                <a:tc>
                  <a:txBody>
                    <a:bodyPr/>
                    <a:lstStyle/>
                    <a:p>
                      <a:r>
                        <a:rPr lang="en-GB" dirty="0"/>
                        <a:t>0.006716513-1.0000000</a:t>
                      </a:r>
                    </a:p>
                  </a:txBody>
                  <a:tcPr/>
                </a:tc>
                <a:extLst>
                  <a:ext uri="{0D108BD9-81ED-4DB2-BD59-A6C34878D82A}">
                    <a16:rowId xmlns:a16="http://schemas.microsoft.com/office/drawing/2014/main" val="10001"/>
                  </a:ext>
                </a:extLst>
              </a:tr>
              <a:tr h="370555">
                <a:tc>
                  <a:txBody>
                    <a:bodyPr/>
                    <a:lstStyle/>
                    <a:p>
                      <a:r>
                        <a:rPr lang="en-IN" dirty="0"/>
                        <a:t>6 Nodes &gt;</a:t>
                      </a:r>
                      <a:r>
                        <a:rPr lang="en-IN" baseline="0" dirty="0"/>
                        <a:t> 0.5</a:t>
                      </a:r>
                      <a:endParaRPr lang="en-GB" dirty="0"/>
                    </a:p>
                  </a:txBody>
                  <a:tcPr>
                    <a:solidFill>
                      <a:schemeClr val="accent6">
                        <a:lumMod val="60000"/>
                        <a:lumOff val="40000"/>
                      </a:schemeClr>
                    </a:solidFill>
                  </a:tcPr>
                </a:tc>
                <a:tc>
                  <a:txBody>
                    <a:bodyPr/>
                    <a:lstStyle/>
                    <a:p>
                      <a:r>
                        <a:rPr lang="en-IN" dirty="0"/>
                        <a:t>6 Nodes &gt;</a:t>
                      </a:r>
                      <a:r>
                        <a:rPr lang="en-IN" baseline="0" dirty="0"/>
                        <a:t> 0.5</a:t>
                      </a:r>
                      <a:endParaRPr lang="en-GB" dirty="0"/>
                    </a:p>
                  </a:txBody>
                  <a:tcPr>
                    <a:solidFill>
                      <a:schemeClr val="accent1">
                        <a:lumMod val="20000"/>
                        <a:lumOff val="80000"/>
                      </a:schemeClr>
                    </a:solidFill>
                  </a:tcPr>
                </a:tc>
                <a:tc>
                  <a:txBody>
                    <a:bodyPr/>
                    <a:lstStyle/>
                    <a:p>
                      <a:r>
                        <a:rPr lang="en-IN" dirty="0"/>
                        <a:t>6 Nodes &gt;</a:t>
                      </a:r>
                      <a:r>
                        <a:rPr lang="en-IN" baseline="0" dirty="0"/>
                        <a:t> 0.5</a:t>
                      </a:r>
                      <a:endParaRPr lang="en-GB" dirty="0"/>
                    </a:p>
                  </a:txBody>
                  <a:tcPr>
                    <a:solidFill>
                      <a:schemeClr val="accent6">
                        <a:lumMod val="60000"/>
                        <a:lumOff val="40000"/>
                      </a:schemeClr>
                    </a:solidFill>
                  </a:tcPr>
                </a:tc>
                <a:tc>
                  <a:txBody>
                    <a:bodyPr/>
                    <a:lstStyle/>
                    <a:p>
                      <a:r>
                        <a:rPr lang="en-IN" dirty="0"/>
                        <a:t>3 Nodes &gt;</a:t>
                      </a:r>
                      <a:r>
                        <a:rPr lang="en-IN" baseline="0" dirty="0"/>
                        <a:t> 0.5</a:t>
                      </a:r>
                      <a:endParaRPr lang="en-GB" dirty="0"/>
                    </a:p>
                  </a:txBody>
                  <a:tcPr>
                    <a:solidFill>
                      <a:schemeClr val="accent6">
                        <a:lumMod val="60000"/>
                        <a:lumOff val="40000"/>
                      </a:schemeClr>
                    </a:solidFill>
                  </a:tcPr>
                </a:tc>
                <a:tc>
                  <a:txBody>
                    <a:bodyPr/>
                    <a:lstStyle/>
                    <a:p>
                      <a:r>
                        <a:rPr lang="en-IN" dirty="0"/>
                        <a:t>8 Nodes &gt;</a:t>
                      </a:r>
                      <a:r>
                        <a:rPr lang="en-IN" baseline="0" dirty="0"/>
                        <a:t> 0.5</a:t>
                      </a:r>
                      <a:endParaRPr lang="en-GB" dirty="0"/>
                    </a:p>
                  </a:txBody>
                  <a:tcPr/>
                </a:tc>
                <a:tc>
                  <a:txBody>
                    <a:bodyPr/>
                    <a:lstStyle/>
                    <a:p>
                      <a:r>
                        <a:rPr lang="en-IN" dirty="0"/>
                        <a:t>8 Nodes &gt;</a:t>
                      </a:r>
                      <a:r>
                        <a:rPr lang="en-IN" baseline="0" dirty="0"/>
                        <a:t> 0.5</a:t>
                      </a:r>
                      <a:endParaRPr lang="en-GB" dirty="0"/>
                    </a:p>
                  </a:txBody>
                  <a:tcPr/>
                </a:tc>
                <a:extLst>
                  <a:ext uri="{0D108BD9-81ED-4DB2-BD59-A6C34878D82A}">
                    <a16:rowId xmlns:a16="http://schemas.microsoft.com/office/drawing/2014/main" val="10002"/>
                  </a:ext>
                </a:extLst>
              </a:tr>
            </a:tbl>
          </a:graphicData>
        </a:graphic>
      </p:graphicFrame>
      <p:sp>
        <p:nvSpPr>
          <p:cNvPr id="5" name="Rectangle 4"/>
          <p:cNvSpPr/>
          <p:nvPr/>
        </p:nvSpPr>
        <p:spPr>
          <a:xfrm>
            <a:off x="838199" y="5289751"/>
            <a:ext cx="6166449" cy="369332"/>
          </a:xfrm>
          <a:prstGeom prst="rect">
            <a:avLst/>
          </a:prstGeom>
        </p:spPr>
        <p:txBody>
          <a:bodyPr wrap="square">
            <a:spAutoFit/>
          </a:bodyPr>
          <a:lstStyle/>
          <a:p>
            <a:pPr marL="285750" indent="-285750">
              <a:buFont typeface="Arial" panose="020B0604020202020204" pitchFamily="34" charset="0"/>
              <a:buChar char="•"/>
            </a:pPr>
            <a:r>
              <a:rPr lang="en-GB" dirty="0"/>
              <a:t>Similarity: </a:t>
            </a:r>
            <a:r>
              <a:rPr lang="de-DE" dirty="0"/>
              <a:t>Graph2 &gt;Graph1 &gt; Graph3</a:t>
            </a:r>
            <a:r>
              <a:rPr lang="en-GB" dirty="0"/>
              <a:t> </a:t>
            </a:r>
            <a:r>
              <a:rPr lang="de-DE" dirty="0"/>
              <a:t>&gt; Graph4 = Graph5 </a:t>
            </a:r>
            <a:endParaRPr lang="en-GB" dirty="0"/>
          </a:p>
        </p:txBody>
      </p:sp>
    </p:spTree>
    <p:extLst>
      <p:ext uri="{BB962C8B-B14F-4D97-AF65-F5344CB8AC3E}">
        <p14:creationId xmlns:p14="http://schemas.microsoft.com/office/powerpoint/2010/main" val="1486928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F1C37A-D397-43F5-A832-5E0991EA7349}"/>
              </a:ext>
            </a:extLst>
          </p:cNvPr>
          <p:cNvSpPr>
            <a:spLocks noGrp="1"/>
          </p:cNvSpPr>
          <p:nvPr>
            <p:ph type="title"/>
          </p:nvPr>
        </p:nvSpPr>
        <p:spPr/>
        <p:txBody>
          <a:bodyPr/>
          <a:lstStyle/>
          <a:p>
            <a:r>
              <a:rPr lang="en-US" dirty="0"/>
              <a:t>Closeness Centrality</a:t>
            </a:r>
          </a:p>
        </p:txBody>
      </p:sp>
      <p:sp>
        <p:nvSpPr>
          <p:cNvPr id="3" name="Content Placeholder 2">
            <a:extLst>
              <a:ext uri="{FF2B5EF4-FFF2-40B4-BE49-F238E27FC236}">
                <a16:creationId xmlns:a16="http://schemas.microsoft.com/office/drawing/2014/main" id="{5FEA6262-AB77-468E-B04C-0A737EBB6B8B}"/>
              </a:ext>
            </a:extLst>
          </p:cNvPr>
          <p:cNvSpPr>
            <a:spLocks noGrp="1"/>
          </p:cNvSpPr>
          <p:nvPr>
            <p:ph idx="1"/>
          </p:nvPr>
        </p:nvSpPr>
        <p:spPr/>
        <p:txBody>
          <a:bodyPr>
            <a:normAutofit/>
          </a:bodyPr>
          <a:lstStyle/>
          <a:p>
            <a:pPr marL="0" indent="0">
              <a:buNone/>
            </a:pPr>
            <a:r>
              <a:rPr lang="en-US" sz="3200" dirty="0">
                <a:latin typeface="Times New Roman" panose="02020603050405020304" pitchFamily="18" charset="0"/>
                <a:cs typeface="Times New Roman" panose="02020603050405020304" pitchFamily="18" charset="0"/>
              </a:rPr>
              <a:t>To determine the central nodes in networks, the closeness centrality measure considers the nodes that have the smallest average path length (sequence of relationships) for the nodes that are linked to other nodes. </a:t>
            </a:r>
            <a:br>
              <a:rPr lang="en-US" sz="3200" dirty="0">
                <a:latin typeface="Times New Roman" panose="02020603050405020304" pitchFamily="18" charset="0"/>
                <a:cs typeface="Times New Roman" panose="02020603050405020304" pitchFamily="18" charset="0"/>
              </a:rPr>
            </a:br>
            <a:endParaRPr lang="en-US"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823480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964E3F-25D1-4DAC-8B76-6FAB760DEA89}"/>
              </a:ext>
            </a:extLst>
          </p:cNvPr>
          <p:cNvSpPr>
            <a:spLocks noGrp="1"/>
          </p:cNvSpPr>
          <p:nvPr>
            <p:ph type="title"/>
          </p:nvPr>
        </p:nvSpPr>
        <p:spPr/>
        <p:txBody>
          <a:bodyPr/>
          <a:lstStyle/>
          <a:p>
            <a:r>
              <a:rPr lang="en-US" dirty="0"/>
              <a:t>Closeness Centrality</a:t>
            </a:r>
          </a:p>
        </p:txBody>
      </p:sp>
      <p:pic>
        <p:nvPicPr>
          <p:cNvPr id="5" name="Content Placeholder 4">
            <a:hlinkClick r:id="rId2" action="ppaction://hlinkfile"/>
            <a:extLst>
              <a:ext uri="{FF2B5EF4-FFF2-40B4-BE49-F238E27FC236}">
                <a16:creationId xmlns:a16="http://schemas.microsoft.com/office/drawing/2014/main" id="{217E7CE5-A9F6-49C0-A46A-CE76E1E74151}"/>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7402" t="19131" b="11374"/>
          <a:stretch/>
        </p:blipFill>
        <p:spPr>
          <a:xfrm>
            <a:off x="1586345" y="1469651"/>
            <a:ext cx="9767455" cy="4712488"/>
          </a:xfrm>
        </p:spPr>
      </p:pic>
    </p:spTree>
    <p:extLst>
      <p:ext uri="{BB962C8B-B14F-4D97-AF65-F5344CB8AC3E}">
        <p14:creationId xmlns:p14="http://schemas.microsoft.com/office/powerpoint/2010/main" val="41397286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F7921F-1F66-45D0-8044-1936485C7AFC}"/>
              </a:ext>
            </a:extLst>
          </p:cNvPr>
          <p:cNvSpPr>
            <a:spLocks noGrp="1"/>
          </p:cNvSpPr>
          <p:nvPr>
            <p:ph type="title"/>
          </p:nvPr>
        </p:nvSpPr>
        <p:spPr/>
        <p:txBody>
          <a:bodyPr/>
          <a:lstStyle/>
          <a:p>
            <a:r>
              <a:rPr lang="en-US" dirty="0"/>
              <a:t>Betweenness</a:t>
            </a:r>
          </a:p>
        </p:txBody>
      </p:sp>
      <p:sp>
        <p:nvSpPr>
          <p:cNvPr id="3" name="Content Placeholder 2">
            <a:extLst>
              <a:ext uri="{FF2B5EF4-FFF2-40B4-BE49-F238E27FC236}">
                <a16:creationId xmlns:a16="http://schemas.microsoft.com/office/drawing/2014/main" id="{2973ED00-4A2F-4A90-8BFE-936EABC4C6A7}"/>
              </a:ext>
            </a:extLst>
          </p:cNvPr>
          <p:cNvSpPr>
            <a:spLocks noGrp="1"/>
          </p:cNvSpPr>
          <p:nvPr>
            <p:ph idx="1"/>
          </p:nvPr>
        </p:nvSpPr>
        <p:spPr/>
        <p:txBody>
          <a:bodyPr>
            <a:normAutofit/>
          </a:bodyPr>
          <a:lstStyle/>
          <a:p>
            <a:pPr marL="0" indent="0">
              <a:buNone/>
            </a:pPr>
            <a:r>
              <a:rPr lang="en-US" sz="3200" dirty="0">
                <a:latin typeface="Times New Roman" panose="02020603050405020304" pitchFamily="18" charset="0"/>
                <a:cs typeface="Times New Roman" panose="02020603050405020304" pitchFamily="18" charset="0"/>
              </a:rPr>
              <a:t>Nodes that occur on many shortest paths between other</a:t>
            </a:r>
            <a:br>
              <a:rPr lang="en-US" sz="3200" dirty="0">
                <a:latin typeface="Times New Roman" panose="02020603050405020304" pitchFamily="18" charset="0"/>
                <a:cs typeface="Times New Roman" panose="02020603050405020304" pitchFamily="18" charset="0"/>
              </a:rPr>
            </a:br>
            <a:r>
              <a:rPr lang="en-US" sz="3200" dirty="0">
                <a:latin typeface="Times New Roman" panose="02020603050405020304" pitchFamily="18" charset="0"/>
                <a:cs typeface="Times New Roman" panose="02020603050405020304" pitchFamily="18" charset="0"/>
              </a:rPr>
              <a:t>nodes in the graph have a high betweenness centrality score. </a:t>
            </a:r>
            <a:br>
              <a:rPr lang="en-US" sz="3200" dirty="0">
                <a:latin typeface="Times New Roman" panose="02020603050405020304" pitchFamily="18" charset="0"/>
                <a:cs typeface="Times New Roman" panose="02020603050405020304" pitchFamily="18" charset="0"/>
              </a:rPr>
            </a:br>
            <a:endParaRPr lang="en-US"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1236036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7114B6-8718-4F9A-83BF-655167AADD16}"/>
              </a:ext>
            </a:extLst>
          </p:cNvPr>
          <p:cNvSpPr>
            <a:spLocks noGrp="1"/>
          </p:cNvSpPr>
          <p:nvPr>
            <p:ph type="title"/>
          </p:nvPr>
        </p:nvSpPr>
        <p:spPr/>
        <p:txBody>
          <a:bodyPr/>
          <a:lstStyle/>
          <a:p>
            <a:r>
              <a:rPr lang="en-US" dirty="0"/>
              <a:t>Betweenness</a:t>
            </a:r>
          </a:p>
        </p:txBody>
      </p:sp>
      <p:pic>
        <p:nvPicPr>
          <p:cNvPr id="5" name="Content Placeholder 4">
            <a:hlinkClick r:id="rId2" action="ppaction://hlinkfile"/>
            <a:extLst>
              <a:ext uri="{FF2B5EF4-FFF2-40B4-BE49-F238E27FC236}">
                <a16:creationId xmlns:a16="http://schemas.microsoft.com/office/drawing/2014/main" id="{DE01B8AE-E027-4E91-9D92-F65F9E55790E}"/>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7818" t="19355" b="12120"/>
          <a:stretch/>
        </p:blipFill>
        <p:spPr>
          <a:xfrm>
            <a:off x="1626941" y="1690688"/>
            <a:ext cx="9852517" cy="4708332"/>
          </a:xfrm>
        </p:spPr>
      </p:pic>
    </p:spTree>
    <p:extLst>
      <p:ext uri="{BB962C8B-B14F-4D97-AF65-F5344CB8AC3E}">
        <p14:creationId xmlns:p14="http://schemas.microsoft.com/office/powerpoint/2010/main" val="21739128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hlinkClick r:id="rId2" action="ppaction://hlinkfile"/>
            <a:extLst>
              <a:ext uri="{FF2B5EF4-FFF2-40B4-BE49-F238E27FC236}">
                <a16:creationId xmlns:a16="http://schemas.microsoft.com/office/drawing/2014/main" id="{4B9A44BB-3633-48B8-B439-3AD36A2366B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28965" y="300191"/>
            <a:ext cx="9734070" cy="6257617"/>
          </a:xfrm>
        </p:spPr>
      </p:pic>
      <p:sp>
        <p:nvSpPr>
          <p:cNvPr id="2" name="Title 1">
            <a:extLst>
              <a:ext uri="{FF2B5EF4-FFF2-40B4-BE49-F238E27FC236}">
                <a16:creationId xmlns:a16="http://schemas.microsoft.com/office/drawing/2014/main" id="{0CB29FC7-A20C-4A6F-A445-2BDA8BE1DF9B}"/>
              </a:ext>
            </a:extLst>
          </p:cNvPr>
          <p:cNvSpPr>
            <a:spLocks noGrp="1"/>
          </p:cNvSpPr>
          <p:nvPr>
            <p:ph type="title"/>
          </p:nvPr>
        </p:nvSpPr>
        <p:spPr/>
        <p:txBody>
          <a:bodyPr/>
          <a:lstStyle/>
          <a:p>
            <a:r>
              <a:rPr lang="en-US" dirty="0"/>
              <a:t>Degree</a:t>
            </a:r>
          </a:p>
        </p:txBody>
      </p:sp>
    </p:spTree>
    <p:extLst>
      <p:ext uri="{BB962C8B-B14F-4D97-AF65-F5344CB8AC3E}">
        <p14:creationId xmlns:p14="http://schemas.microsoft.com/office/powerpoint/2010/main" val="163851119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BA7B1A-3312-4126-B6C2-CE3479C31549}"/>
              </a:ext>
            </a:extLst>
          </p:cNvPr>
          <p:cNvSpPr>
            <a:spLocks noGrp="1"/>
          </p:cNvSpPr>
          <p:nvPr>
            <p:ph type="title"/>
          </p:nvPr>
        </p:nvSpPr>
        <p:spPr/>
        <p:txBody>
          <a:bodyPr/>
          <a:lstStyle/>
          <a:p>
            <a:r>
              <a:rPr lang="en-US" dirty="0"/>
              <a:t>Degree Centrality</a:t>
            </a:r>
          </a:p>
        </p:txBody>
      </p:sp>
      <p:sp>
        <p:nvSpPr>
          <p:cNvPr id="3" name="Content Placeholder 2">
            <a:extLst>
              <a:ext uri="{FF2B5EF4-FFF2-40B4-BE49-F238E27FC236}">
                <a16:creationId xmlns:a16="http://schemas.microsoft.com/office/drawing/2014/main" id="{8D65D282-0A60-48E3-947F-5D39FB83E5E2}"/>
              </a:ext>
            </a:extLst>
          </p:cNvPr>
          <p:cNvSpPr>
            <a:spLocks noGrp="1"/>
          </p:cNvSpPr>
          <p:nvPr>
            <p:ph idx="1"/>
          </p:nvPr>
        </p:nvSpPr>
        <p:spPr/>
        <p:txBody>
          <a:bodyPr>
            <a:normAutofit/>
          </a:bodyPr>
          <a:lstStyle/>
          <a:p>
            <a:pPr marL="0" indent="0">
              <a:buNone/>
            </a:pPr>
            <a:r>
              <a:rPr lang="en-US" sz="3200" dirty="0">
                <a:latin typeface="Times New Roman" panose="02020603050405020304" pitchFamily="18" charset="0"/>
                <a:cs typeface="Times New Roman" panose="02020603050405020304" pitchFamily="18" charset="0"/>
              </a:rPr>
              <a:t>Degree centrality considers the node with the highest degree (largest number of</a:t>
            </a:r>
            <a:br>
              <a:rPr lang="en-US" sz="3200" dirty="0">
                <a:latin typeface="Times New Roman" panose="02020603050405020304" pitchFamily="18" charset="0"/>
                <a:cs typeface="Times New Roman" panose="02020603050405020304" pitchFamily="18" charset="0"/>
              </a:rPr>
            </a:br>
            <a:r>
              <a:rPr lang="en-US" sz="3200" dirty="0">
                <a:latin typeface="Times New Roman" panose="02020603050405020304" pitchFamily="18" charset="0"/>
                <a:cs typeface="Times New Roman" panose="02020603050405020304" pitchFamily="18" charset="0"/>
              </a:rPr>
              <a:t>connections) as the most central node in the network. Degree centrality focuses on</a:t>
            </a:r>
            <a:br>
              <a:rPr lang="en-US" sz="3200" dirty="0">
                <a:latin typeface="Times New Roman" panose="02020603050405020304" pitchFamily="18" charset="0"/>
                <a:cs typeface="Times New Roman" panose="02020603050405020304" pitchFamily="18" charset="0"/>
              </a:rPr>
            </a:br>
            <a:r>
              <a:rPr lang="en-US" sz="3200" dirty="0">
                <a:latin typeface="Times New Roman" panose="02020603050405020304" pitchFamily="18" charset="0"/>
                <a:cs typeface="Times New Roman" panose="02020603050405020304" pitchFamily="18" charset="0"/>
              </a:rPr>
              <a:t>individual nodes—it simply counts the number of edges that a node has. </a:t>
            </a:r>
            <a:br>
              <a:rPr lang="en-US" sz="3200" dirty="0">
                <a:latin typeface="Times New Roman" panose="02020603050405020304" pitchFamily="18" charset="0"/>
                <a:cs typeface="Times New Roman" panose="02020603050405020304" pitchFamily="18" charset="0"/>
              </a:rPr>
            </a:br>
            <a:endParaRPr lang="en-US"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9810701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hlinkClick r:id="rId2" action="ppaction://hlinkfile"/>
            <a:extLst>
              <a:ext uri="{FF2B5EF4-FFF2-40B4-BE49-F238E27FC236}">
                <a16:creationId xmlns:a16="http://schemas.microsoft.com/office/drawing/2014/main" id="{D9E2CEAA-CFE8-4906-B123-3C6B27DEAF4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88472" y="338446"/>
            <a:ext cx="9615055" cy="6181107"/>
          </a:xfrm>
        </p:spPr>
      </p:pic>
      <p:sp>
        <p:nvSpPr>
          <p:cNvPr id="2" name="Title 1">
            <a:extLst>
              <a:ext uri="{FF2B5EF4-FFF2-40B4-BE49-F238E27FC236}">
                <a16:creationId xmlns:a16="http://schemas.microsoft.com/office/drawing/2014/main" id="{4D025E74-0643-435E-87C2-5F81D0EB8BC3}"/>
              </a:ext>
            </a:extLst>
          </p:cNvPr>
          <p:cNvSpPr>
            <a:spLocks noGrp="1"/>
          </p:cNvSpPr>
          <p:nvPr>
            <p:ph type="title"/>
          </p:nvPr>
        </p:nvSpPr>
        <p:spPr/>
        <p:txBody>
          <a:bodyPr/>
          <a:lstStyle/>
          <a:p>
            <a:r>
              <a:rPr lang="en-US" dirty="0"/>
              <a:t>Degree Centrality</a:t>
            </a:r>
          </a:p>
        </p:txBody>
      </p:sp>
    </p:spTree>
    <p:extLst>
      <p:ext uri="{BB962C8B-B14F-4D97-AF65-F5344CB8AC3E}">
        <p14:creationId xmlns:p14="http://schemas.microsoft.com/office/powerpoint/2010/main" val="212834927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t>Visualisations</a:t>
            </a:r>
            <a:br>
              <a:rPr lang="en-IN" dirty="0"/>
            </a:br>
            <a:r>
              <a:rPr lang="en-IN" sz="2400" dirty="0"/>
              <a:t>Degree (All)</a:t>
            </a:r>
            <a:br>
              <a:rPr lang="en-IN" dirty="0"/>
            </a:br>
            <a:endParaRPr lang="en-GB"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74606" y="1457778"/>
            <a:ext cx="2874562" cy="2484493"/>
          </a:xfr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74354" y="1457778"/>
            <a:ext cx="3443291" cy="264840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43031" y="1085131"/>
            <a:ext cx="3513376" cy="3060313"/>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16980" y="3669386"/>
            <a:ext cx="3438426" cy="3010083"/>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50699" y="3495851"/>
            <a:ext cx="3496840" cy="3405957"/>
          </a:xfrm>
          <a:prstGeom prst="rect">
            <a:avLst/>
          </a:prstGeom>
        </p:spPr>
      </p:pic>
      <p:pic>
        <p:nvPicPr>
          <p:cNvPr id="9" name="Picture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442832" y="3495851"/>
            <a:ext cx="3293209" cy="3357155"/>
          </a:xfrm>
          <a:prstGeom prst="rect">
            <a:avLst/>
          </a:prstGeom>
        </p:spPr>
      </p:pic>
    </p:spTree>
    <p:extLst>
      <p:ext uri="{BB962C8B-B14F-4D97-AF65-F5344CB8AC3E}">
        <p14:creationId xmlns:p14="http://schemas.microsoft.com/office/powerpoint/2010/main" val="28384346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50A98A-F088-46E3-9F6E-A4431C47653D}"/>
              </a:ext>
            </a:extLst>
          </p:cNvPr>
          <p:cNvSpPr>
            <a:spLocks noGrp="1"/>
          </p:cNvSpPr>
          <p:nvPr>
            <p:ph type="title"/>
          </p:nvPr>
        </p:nvSpPr>
        <p:spPr/>
        <p:txBody>
          <a:bodyPr/>
          <a:lstStyle/>
          <a:p>
            <a:r>
              <a:rPr lang="en-US" dirty="0"/>
              <a:t>Mini-Challenge 1 (Overview)</a:t>
            </a:r>
          </a:p>
        </p:txBody>
      </p:sp>
      <p:sp>
        <p:nvSpPr>
          <p:cNvPr id="3" name="Content Placeholder 2">
            <a:extLst>
              <a:ext uri="{FF2B5EF4-FFF2-40B4-BE49-F238E27FC236}">
                <a16:creationId xmlns:a16="http://schemas.microsoft.com/office/drawing/2014/main" id="{5ECCEACC-4CAE-43A6-B046-E3848B129C55}"/>
              </a:ext>
            </a:extLst>
          </p:cNvPr>
          <p:cNvSpPr>
            <a:spLocks noGrp="1"/>
          </p:cNvSpPr>
          <p:nvPr>
            <p:ph idx="1"/>
          </p:nvPr>
        </p:nvSpPr>
        <p:spPr/>
        <p:txBody>
          <a:bodyPr/>
          <a:lstStyle/>
          <a:p>
            <a:r>
              <a:rPr lang="en-US" b="1" dirty="0"/>
              <a:t>One profile </a:t>
            </a:r>
            <a:r>
              <a:rPr lang="en-US" dirty="0"/>
              <a:t>has been identified by CGCS as </a:t>
            </a:r>
            <a:r>
              <a:rPr lang="en-US" b="1" dirty="0"/>
              <a:t>most likely</a:t>
            </a:r>
            <a:r>
              <a:rPr lang="en-US" dirty="0"/>
              <a:t> to resemble the structure of the group responsible for internet outage</a:t>
            </a:r>
          </a:p>
          <a:p>
            <a:r>
              <a:rPr lang="en-US" b="1" dirty="0"/>
              <a:t>Our task</a:t>
            </a:r>
            <a:r>
              <a:rPr lang="en-US" dirty="0"/>
              <a:t> is to identify the </a:t>
            </a:r>
            <a:r>
              <a:rPr lang="en-US" b="1" dirty="0"/>
              <a:t>groups</a:t>
            </a:r>
            <a:r>
              <a:rPr lang="en-US" dirty="0"/>
              <a:t> who </a:t>
            </a:r>
            <a:r>
              <a:rPr lang="en-US" b="1" dirty="0"/>
              <a:t>resemble</a:t>
            </a:r>
            <a:r>
              <a:rPr lang="en-US" dirty="0"/>
              <a:t> the identified profiles</a:t>
            </a:r>
          </a:p>
        </p:txBody>
      </p:sp>
    </p:spTree>
    <p:extLst>
      <p:ext uri="{BB962C8B-B14F-4D97-AF65-F5344CB8AC3E}">
        <p14:creationId xmlns:p14="http://schemas.microsoft.com/office/powerpoint/2010/main" val="422508457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Visualisation</a:t>
            </a:r>
            <a:br>
              <a:rPr lang="en-IN" dirty="0"/>
            </a:br>
            <a:r>
              <a:rPr lang="en-IN" sz="2400" dirty="0" err="1"/>
              <a:t>Betweenness</a:t>
            </a:r>
            <a:endParaRPr lang="en-GB"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38201" y="1690689"/>
            <a:ext cx="3155830" cy="2601936"/>
          </a:xfr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23177" y="1440610"/>
            <a:ext cx="2976113" cy="2710773"/>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27675" y="1440610"/>
            <a:ext cx="3554510" cy="2822019"/>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24951" y="4019910"/>
            <a:ext cx="2971912" cy="2545881"/>
          </a:xfrm>
          <a:prstGeom prst="rect">
            <a:avLst/>
          </a:prstGeom>
        </p:spPr>
      </p:pic>
      <p:pic>
        <p:nvPicPr>
          <p:cNvPr id="8" name="Picture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113986" y="3777770"/>
            <a:ext cx="2685304" cy="2788021"/>
          </a:xfrm>
          <a:prstGeom prst="rect">
            <a:avLst/>
          </a:prstGeom>
        </p:spPr>
      </p:pic>
      <p:pic>
        <p:nvPicPr>
          <p:cNvPr id="9" name="Picture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628436" y="3777770"/>
            <a:ext cx="3025427" cy="2673023"/>
          </a:xfrm>
          <a:prstGeom prst="rect">
            <a:avLst/>
          </a:prstGeom>
        </p:spPr>
      </p:pic>
    </p:spTree>
    <p:extLst>
      <p:ext uri="{BB962C8B-B14F-4D97-AF65-F5344CB8AC3E}">
        <p14:creationId xmlns:p14="http://schemas.microsoft.com/office/powerpoint/2010/main" val="378838973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8548" y="365125"/>
            <a:ext cx="10795252" cy="1325563"/>
          </a:xfrm>
        </p:spPr>
        <p:txBody>
          <a:bodyPr/>
          <a:lstStyle/>
          <a:p>
            <a:br>
              <a:rPr lang="en-IN" dirty="0"/>
            </a:br>
            <a:r>
              <a:rPr lang="en-IN" sz="2400" dirty="0"/>
              <a:t>Eigen Vector</a:t>
            </a:r>
            <a:endParaRPr lang="en-GB"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225118" y="1837428"/>
            <a:ext cx="2375521" cy="2000268"/>
          </a:xfr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87999" y="1297566"/>
            <a:ext cx="2909624" cy="2540130"/>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48689" y="1224403"/>
            <a:ext cx="2795436" cy="2493582"/>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86655" y="3972600"/>
            <a:ext cx="2845397" cy="2464698"/>
          </a:xfrm>
          <a:prstGeom prst="rect">
            <a:avLst/>
          </a:prstGeom>
        </p:spPr>
      </p:pic>
      <p:pic>
        <p:nvPicPr>
          <p:cNvPr id="8" name="Picture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628996" y="3977049"/>
            <a:ext cx="2934007" cy="2527916"/>
          </a:xfrm>
          <a:prstGeom prst="rect">
            <a:avLst/>
          </a:prstGeom>
        </p:spPr>
      </p:pic>
      <p:pic>
        <p:nvPicPr>
          <p:cNvPr id="9" name="Picture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937648" y="3837696"/>
            <a:ext cx="3185148" cy="2799178"/>
          </a:xfrm>
          <a:prstGeom prst="rect">
            <a:avLst/>
          </a:prstGeom>
        </p:spPr>
      </p:pic>
    </p:spTree>
    <p:extLst>
      <p:ext uri="{BB962C8B-B14F-4D97-AF65-F5344CB8AC3E}">
        <p14:creationId xmlns:p14="http://schemas.microsoft.com/office/powerpoint/2010/main" val="91211075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08677AC-41CA-4320-A442-3EF3DADB63FD}"/>
              </a:ext>
            </a:extLst>
          </p:cNvPr>
          <p:cNvSpPr>
            <a:spLocks noGrp="1"/>
          </p:cNvSpPr>
          <p:nvPr>
            <p:ph idx="1"/>
          </p:nvPr>
        </p:nvSpPr>
        <p:spPr>
          <a:xfrm>
            <a:off x="838200" y="2673927"/>
            <a:ext cx="10515600" cy="3503036"/>
          </a:xfrm>
        </p:spPr>
        <p:txBody>
          <a:bodyPr>
            <a:normAutofit/>
          </a:bodyPr>
          <a:lstStyle/>
          <a:p>
            <a:pPr marL="0" indent="0">
              <a:buNone/>
            </a:pPr>
            <a:r>
              <a:rPr lang="en-US" sz="3600" dirty="0" err="1">
                <a:latin typeface="Times New Roman" panose="02020603050405020304" pitchFamily="18" charset="0"/>
                <a:cs typeface="Times New Roman" panose="02020603050405020304" pitchFamily="18" charset="0"/>
              </a:rPr>
              <a:t>Gephi</a:t>
            </a:r>
            <a:r>
              <a:rPr lang="en-US" sz="3600" dirty="0">
                <a:latin typeface="Times New Roman" panose="02020603050405020304" pitchFamily="18" charset="0"/>
                <a:cs typeface="Times New Roman" panose="02020603050405020304" pitchFamily="18" charset="0"/>
              </a:rPr>
              <a:t> is an open-source network analysis and visualization software package</a:t>
            </a:r>
          </a:p>
        </p:txBody>
      </p:sp>
      <p:pic>
        <p:nvPicPr>
          <p:cNvPr id="9" name="Picture 8">
            <a:extLst>
              <a:ext uri="{FF2B5EF4-FFF2-40B4-BE49-F238E27FC236}">
                <a16:creationId xmlns:a16="http://schemas.microsoft.com/office/drawing/2014/main" id="{9A917A6B-0399-4135-A978-819412E372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5156" y="191438"/>
            <a:ext cx="4819650" cy="1866900"/>
          </a:xfrm>
          <a:prstGeom prst="rect">
            <a:avLst/>
          </a:prstGeom>
        </p:spPr>
      </p:pic>
    </p:spTree>
    <p:extLst>
      <p:ext uri="{BB962C8B-B14F-4D97-AF65-F5344CB8AC3E}">
        <p14:creationId xmlns:p14="http://schemas.microsoft.com/office/powerpoint/2010/main" val="27103449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28E181-8FA8-42E6-8815-124E8B7E25FC}"/>
              </a:ext>
            </a:extLst>
          </p:cNvPr>
          <p:cNvSpPr>
            <a:spLocks noGrp="1"/>
          </p:cNvSpPr>
          <p:nvPr>
            <p:ph type="title"/>
          </p:nvPr>
        </p:nvSpPr>
        <p:spPr/>
        <p:txBody>
          <a:bodyPr/>
          <a:lstStyle/>
          <a:p>
            <a:r>
              <a:rPr lang="en-US" dirty="0"/>
              <a:t>Discussion</a:t>
            </a:r>
          </a:p>
        </p:txBody>
      </p:sp>
      <p:sp>
        <p:nvSpPr>
          <p:cNvPr id="3" name="Content Placeholder 2">
            <a:extLst>
              <a:ext uri="{FF2B5EF4-FFF2-40B4-BE49-F238E27FC236}">
                <a16:creationId xmlns:a16="http://schemas.microsoft.com/office/drawing/2014/main" id="{CBE33209-034E-4698-A99E-E10E3685290F}"/>
              </a:ext>
            </a:extLst>
          </p:cNvPr>
          <p:cNvSpPr>
            <a:spLocks noGrp="1"/>
          </p:cNvSpPr>
          <p:nvPr>
            <p:ph idx="1"/>
          </p:nvPr>
        </p:nvSpPr>
        <p:spPr/>
        <p:txBody>
          <a:bodyPr/>
          <a:lstStyle/>
          <a:p>
            <a:r>
              <a:rPr lang="en-US" dirty="0"/>
              <a:t>Literature and keywords</a:t>
            </a:r>
          </a:p>
          <a:p>
            <a:r>
              <a:rPr lang="en-US" dirty="0"/>
              <a:t>Questions were sent to the committee</a:t>
            </a:r>
          </a:p>
          <a:p>
            <a:r>
              <a:rPr lang="en-US" dirty="0"/>
              <a:t>Time based Graph in Very large graph (</a:t>
            </a:r>
            <a:r>
              <a:rPr lang="en-US" dirty="0">
                <a:hlinkClick r:id="rId2" action="ppaction://hlinksldjump"/>
              </a:rPr>
              <a:t>here</a:t>
            </a:r>
            <a:r>
              <a:rPr lang="en-US" dirty="0"/>
              <a:t>)</a:t>
            </a:r>
          </a:p>
          <a:p>
            <a:r>
              <a:rPr lang="en-US" dirty="0"/>
              <a:t>Seeds for question 2:</a:t>
            </a:r>
          </a:p>
          <a:p>
            <a:pPr lvl="1"/>
            <a:r>
              <a:rPr lang="en-US" dirty="0"/>
              <a:t>They are most probably connected to most of the data</a:t>
            </a:r>
          </a:p>
          <a:p>
            <a:pPr lvl="1"/>
            <a:r>
              <a:rPr lang="en-US" dirty="0"/>
              <a:t>Assume they are in a hacker group or</a:t>
            </a:r>
          </a:p>
          <a:p>
            <a:pPr lvl="1"/>
            <a:r>
              <a:rPr lang="en-US" dirty="0"/>
              <a:t>Assume they are a group that could be hackers</a:t>
            </a:r>
          </a:p>
        </p:txBody>
      </p:sp>
    </p:spTree>
    <p:extLst>
      <p:ext uri="{BB962C8B-B14F-4D97-AF65-F5344CB8AC3E}">
        <p14:creationId xmlns:p14="http://schemas.microsoft.com/office/powerpoint/2010/main" val="206100326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4DA608-A780-4BA6-895F-EB5D8D282107}"/>
              </a:ext>
            </a:extLst>
          </p:cNvPr>
          <p:cNvSpPr>
            <a:spLocks noGrp="1"/>
          </p:cNvSpPr>
          <p:nvPr>
            <p:ph type="title"/>
          </p:nvPr>
        </p:nvSpPr>
        <p:spPr/>
        <p:txBody>
          <a:bodyPr/>
          <a:lstStyle/>
          <a:p>
            <a:r>
              <a:rPr lang="en-US" dirty="0"/>
              <a:t>What next</a:t>
            </a:r>
          </a:p>
        </p:txBody>
      </p:sp>
      <p:sp>
        <p:nvSpPr>
          <p:cNvPr id="3" name="Content Placeholder 2">
            <a:extLst>
              <a:ext uri="{FF2B5EF4-FFF2-40B4-BE49-F238E27FC236}">
                <a16:creationId xmlns:a16="http://schemas.microsoft.com/office/drawing/2014/main" id="{86B98148-1047-4058-8B8E-94B3B38E8CF6}"/>
              </a:ext>
            </a:extLst>
          </p:cNvPr>
          <p:cNvSpPr>
            <a:spLocks noGrp="1"/>
          </p:cNvSpPr>
          <p:nvPr>
            <p:ph idx="1"/>
          </p:nvPr>
        </p:nvSpPr>
        <p:spPr/>
        <p:txBody>
          <a:bodyPr/>
          <a:lstStyle/>
          <a:p>
            <a:r>
              <a:rPr lang="en-US" dirty="0"/>
              <a:t>Other similarity measures</a:t>
            </a:r>
          </a:p>
          <a:p>
            <a:r>
              <a:rPr lang="en-US" dirty="0"/>
              <a:t>Parallel coordinates</a:t>
            </a:r>
          </a:p>
          <a:p>
            <a:pPr lvl="1"/>
            <a:r>
              <a:rPr lang="en-US" dirty="0"/>
              <a:t>Extract interesting measures</a:t>
            </a:r>
          </a:p>
          <a:p>
            <a:pPr lvl="1"/>
            <a:r>
              <a:rPr lang="en-US" dirty="0"/>
              <a:t>Comparison</a:t>
            </a:r>
          </a:p>
          <a:p>
            <a:r>
              <a:rPr lang="en-US" dirty="0"/>
              <a:t>Question 2: further analysis of seeds</a:t>
            </a:r>
          </a:p>
          <a:p>
            <a:pPr lvl="1"/>
            <a:r>
              <a:rPr lang="en-US" dirty="0"/>
              <a:t>Use some of the similarity measure as thresholds</a:t>
            </a:r>
          </a:p>
          <a:p>
            <a:pPr lvl="1"/>
            <a:r>
              <a:rPr lang="en-US" dirty="0"/>
              <a:t>Ego graph</a:t>
            </a:r>
          </a:p>
          <a:p>
            <a:r>
              <a:rPr lang="en-US" dirty="0"/>
              <a:t>Analysis based on channels</a:t>
            </a:r>
          </a:p>
          <a:p>
            <a:endParaRPr lang="en-US" dirty="0"/>
          </a:p>
        </p:txBody>
      </p:sp>
    </p:spTree>
    <p:extLst>
      <p:ext uri="{BB962C8B-B14F-4D97-AF65-F5344CB8AC3E}">
        <p14:creationId xmlns:p14="http://schemas.microsoft.com/office/powerpoint/2010/main" val="275790733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a:t>Similarity Metrics</a:t>
            </a:r>
          </a:p>
        </p:txBody>
      </p:sp>
    </p:spTree>
    <p:extLst>
      <p:ext uri="{BB962C8B-B14F-4D97-AF65-F5344CB8AC3E}">
        <p14:creationId xmlns:p14="http://schemas.microsoft.com/office/powerpoint/2010/main" val="86205035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latin typeface="Times New Roman" panose="02020603050405020304" pitchFamily="18" charset="0"/>
                <a:cs typeface="Times New Roman" panose="02020603050405020304" pitchFamily="18" charset="0"/>
              </a:rPr>
              <a:t>Metrics Used</a:t>
            </a:r>
            <a:r>
              <a:rPr lang="en-IN" dirty="0">
                <a:latin typeface="Times New Roman" panose="02020603050405020304" pitchFamily="18" charset="0"/>
                <a:cs typeface="Times New Roman" panose="02020603050405020304" pitchFamily="18" charset="0"/>
              </a:rPr>
              <a:t>:</a:t>
            </a:r>
            <a:endParaRPr lang="en-GB"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838199" y="1854679"/>
            <a:ext cx="4950042" cy="4322284"/>
          </a:xfrm>
        </p:spPr>
        <p:txBody>
          <a:bodyPr>
            <a:normAutofit/>
          </a:bodyPr>
          <a:lstStyle/>
          <a:p>
            <a:r>
              <a:rPr lang="en-IN" sz="3600" dirty="0">
                <a:latin typeface="Times New Roman" panose="02020603050405020304" pitchFamily="18" charset="0"/>
                <a:cs typeface="Times New Roman" panose="02020603050405020304" pitchFamily="18" charset="0"/>
              </a:rPr>
              <a:t>Degree</a:t>
            </a:r>
          </a:p>
          <a:p>
            <a:r>
              <a:rPr lang="en-IN" sz="3600" dirty="0">
                <a:latin typeface="Times New Roman" panose="02020603050405020304" pitchFamily="18" charset="0"/>
                <a:cs typeface="Times New Roman" panose="02020603050405020304" pitchFamily="18" charset="0"/>
              </a:rPr>
              <a:t>Closeness</a:t>
            </a:r>
          </a:p>
          <a:p>
            <a:r>
              <a:rPr lang="en-IN" sz="3600" dirty="0">
                <a:latin typeface="Times New Roman" panose="02020603050405020304" pitchFamily="18" charset="0"/>
                <a:cs typeface="Times New Roman" panose="02020603050405020304" pitchFamily="18" charset="0"/>
              </a:rPr>
              <a:t>Betweenness</a:t>
            </a:r>
          </a:p>
          <a:p>
            <a:r>
              <a:rPr lang="en-IN" sz="3600" dirty="0">
                <a:latin typeface="Times New Roman" panose="02020603050405020304" pitchFamily="18" charset="0"/>
                <a:cs typeface="Times New Roman" panose="02020603050405020304" pitchFamily="18" charset="0"/>
              </a:rPr>
              <a:t>Eigen Vector Centrality</a:t>
            </a:r>
          </a:p>
          <a:p>
            <a:r>
              <a:rPr lang="en-IN" sz="3600" dirty="0">
                <a:latin typeface="Times New Roman" panose="02020603050405020304" pitchFamily="18" charset="0"/>
                <a:cs typeface="Times New Roman" panose="02020603050405020304" pitchFamily="18" charset="0"/>
              </a:rPr>
              <a:t>Page Rank</a:t>
            </a:r>
          </a:p>
          <a:p>
            <a:endParaRPr lang="en-GB" dirty="0"/>
          </a:p>
        </p:txBody>
      </p:sp>
      <p:sp>
        <p:nvSpPr>
          <p:cNvPr id="4" name="TextBox 3"/>
          <p:cNvSpPr txBox="1"/>
          <p:nvPr/>
        </p:nvSpPr>
        <p:spPr>
          <a:xfrm>
            <a:off x="6642340" y="1794294"/>
            <a:ext cx="4605668" cy="3970318"/>
          </a:xfrm>
          <a:prstGeom prst="rect">
            <a:avLst/>
          </a:prstGeom>
          <a:noFill/>
        </p:spPr>
        <p:txBody>
          <a:bodyPr wrap="square" rtlCol="0">
            <a:spAutoFit/>
          </a:bodyPr>
          <a:lstStyle/>
          <a:p>
            <a:pPr marL="457200" indent="-457200">
              <a:buFont typeface="Arial" panose="020B0604020202020204" pitchFamily="34" charset="0"/>
              <a:buChar char="•"/>
            </a:pPr>
            <a:r>
              <a:rPr lang="en-IN" sz="3600" dirty="0">
                <a:latin typeface="Times New Roman" panose="02020603050405020304" pitchFamily="18" charset="0"/>
                <a:cs typeface="Times New Roman" panose="02020603050405020304" pitchFamily="18" charset="0"/>
              </a:rPr>
              <a:t>KNN</a:t>
            </a:r>
          </a:p>
          <a:p>
            <a:pPr marL="457200" indent="-457200">
              <a:buFont typeface="Arial" panose="020B0604020202020204" pitchFamily="34" charset="0"/>
              <a:buChar char="•"/>
            </a:pPr>
            <a:r>
              <a:rPr lang="en-IN" sz="3600" dirty="0">
                <a:latin typeface="Times New Roman" panose="02020603050405020304" pitchFamily="18" charset="0"/>
                <a:cs typeface="Times New Roman" panose="02020603050405020304" pitchFamily="18" charset="0"/>
              </a:rPr>
              <a:t>Hubs</a:t>
            </a:r>
          </a:p>
          <a:p>
            <a:pPr marL="457200" indent="-457200">
              <a:buFont typeface="Arial" panose="020B0604020202020204" pitchFamily="34" charset="0"/>
              <a:buChar char="•"/>
            </a:pPr>
            <a:r>
              <a:rPr lang="en-IN" sz="3600" dirty="0">
                <a:latin typeface="Times New Roman" panose="02020603050405020304" pitchFamily="18" charset="0"/>
                <a:cs typeface="Times New Roman" panose="02020603050405020304" pitchFamily="18" charset="0"/>
              </a:rPr>
              <a:t>Authorities</a:t>
            </a:r>
          </a:p>
          <a:p>
            <a:pPr marL="457200" indent="-457200">
              <a:buFont typeface="Arial" panose="020B0604020202020204" pitchFamily="34" charset="0"/>
              <a:buChar char="•"/>
            </a:pPr>
            <a:r>
              <a:rPr lang="en-IN" sz="3600" dirty="0">
                <a:latin typeface="Times New Roman" panose="02020603050405020304" pitchFamily="18" charset="0"/>
                <a:cs typeface="Times New Roman" panose="02020603050405020304" pitchFamily="18" charset="0"/>
              </a:rPr>
              <a:t>Out Degree</a:t>
            </a:r>
          </a:p>
          <a:p>
            <a:pPr marL="457200" indent="-457200">
              <a:buFont typeface="Arial" panose="020B0604020202020204" pitchFamily="34" charset="0"/>
              <a:buChar char="•"/>
            </a:pPr>
            <a:r>
              <a:rPr lang="en-IN" sz="3600" dirty="0">
                <a:latin typeface="Times New Roman" panose="02020603050405020304" pitchFamily="18" charset="0"/>
                <a:cs typeface="Times New Roman" panose="02020603050405020304" pitchFamily="18" charset="0"/>
              </a:rPr>
              <a:t>Average Neighbour Degree</a:t>
            </a:r>
          </a:p>
          <a:p>
            <a:pPr marL="457200" indent="-457200">
              <a:buFont typeface="Arial" panose="020B0604020202020204" pitchFamily="34" charset="0"/>
              <a:buChar char="•"/>
            </a:pPr>
            <a:endParaRPr lang="en-GB" sz="3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8426113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a:t>Visualization for Similarity Metrics</a:t>
            </a:r>
          </a:p>
        </p:txBody>
      </p:sp>
    </p:spTree>
    <p:extLst>
      <p:ext uri="{BB962C8B-B14F-4D97-AF65-F5344CB8AC3E}">
        <p14:creationId xmlns:p14="http://schemas.microsoft.com/office/powerpoint/2010/main" val="144050354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E03E29-2B00-45A7-AEEE-6A8FD1E54CAE}"/>
              </a:ext>
            </a:extLst>
          </p:cNvPr>
          <p:cNvSpPr>
            <a:spLocks noGrp="1"/>
          </p:cNvSpPr>
          <p:nvPr>
            <p:ph type="title"/>
          </p:nvPr>
        </p:nvSpPr>
        <p:spPr/>
        <p:txBody>
          <a:bodyPr/>
          <a:lstStyle/>
          <a:p>
            <a:r>
              <a:rPr lang="en-US" dirty="0"/>
              <a:t>Degree</a:t>
            </a:r>
          </a:p>
        </p:txBody>
      </p:sp>
      <p:sp>
        <p:nvSpPr>
          <p:cNvPr id="7" name="Content Placeholder 6">
            <a:extLst>
              <a:ext uri="{FF2B5EF4-FFF2-40B4-BE49-F238E27FC236}">
                <a16:creationId xmlns:a16="http://schemas.microsoft.com/office/drawing/2014/main" id="{52E1F587-105D-44B8-9E95-282AEB5110AB}"/>
              </a:ext>
            </a:extLst>
          </p:cNvPr>
          <p:cNvSpPr>
            <a:spLocks noGrp="1"/>
          </p:cNvSpPr>
          <p:nvPr>
            <p:ph idx="1"/>
          </p:nvPr>
        </p:nvSpPr>
        <p:spPr/>
        <p:txBody>
          <a:bodyPr/>
          <a:lstStyle/>
          <a:p>
            <a:r>
              <a:rPr lang="en-US" dirty="0"/>
              <a:t>Boxplot</a:t>
            </a:r>
          </a:p>
          <a:p>
            <a:r>
              <a:rPr lang="en-US" dirty="0"/>
              <a:t>Histograms</a:t>
            </a:r>
          </a:p>
          <a:p>
            <a:r>
              <a:rPr lang="en-US" dirty="0"/>
              <a:t>Distribution Curves</a:t>
            </a:r>
          </a:p>
        </p:txBody>
      </p:sp>
    </p:spTree>
    <p:extLst>
      <p:ext uri="{BB962C8B-B14F-4D97-AF65-F5344CB8AC3E}">
        <p14:creationId xmlns:p14="http://schemas.microsoft.com/office/powerpoint/2010/main" val="6079238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29D3DD51-35B8-441A-ACF5-19F0A61C5A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398009"/>
            <a:ext cx="9429750" cy="6061982"/>
          </a:xfrm>
          <a:prstGeom prst="rect">
            <a:avLst/>
          </a:prstGeom>
        </p:spPr>
      </p:pic>
      <p:sp>
        <p:nvSpPr>
          <p:cNvPr id="3" name="Title 1">
            <a:extLst>
              <a:ext uri="{FF2B5EF4-FFF2-40B4-BE49-F238E27FC236}">
                <a16:creationId xmlns:a16="http://schemas.microsoft.com/office/drawing/2014/main" id="{6D707763-8F53-447B-A868-1219D242B311}"/>
              </a:ext>
            </a:extLst>
          </p:cNvPr>
          <p:cNvSpPr>
            <a:spLocks noGrp="1"/>
          </p:cNvSpPr>
          <p:nvPr>
            <p:ph type="title"/>
          </p:nvPr>
        </p:nvSpPr>
        <p:spPr>
          <a:xfrm>
            <a:off x="190130" y="2448752"/>
            <a:ext cx="1967144" cy="1325563"/>
          </a:xfrm>
        </p:spPr>
        <p:txBody>
          <a:bodyPr/>
          <a:lstStyle/>
          <a:p>
            <a:r>
              <a:rPr lang="en-US" dirty="0"/>
              <a:t>Degree</a:t>
            </a:r>
          </a:p>
        </p:txBody>
      </p:sp>
    </p:spTree>
    <p:extLst>
      <p:ext uri="{BB962C8B-B14F-4D97-AF65-F5344CB8AC3E}">
        <p14:creationId xmlns:p14="http://schemas.microsoft.com/office/powerpoint/2010/main" val="32671122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B15AC2-C426-4CE6-BC17-B1080FFB4FA5}"/>
              </a:ext>
            </a:extLst>
          </p:cNvPr>
          <p:cNvSpPr>
            <a:spLocks noGrp="1"/>
          </p:cNvSpPr>
          <p:nvPr>
            <p:ph type="title"/>
          </p:nvPr>
        </p:nvSpPr>
        <p:spPr/>
        <p:txBody>
          <a:bodyPr/>
          <a:lstStyle/>
          <a:p>
            <a:r>
              <a:rPr lang="en-US" dirty="0"/>
              <a:t>Mini-Challenge 1 (Data overview)</a:t>
            </a:r>
          </a:p>
        </p:txBody>
      </p:sp>
      <p:sp>
        <p:nvSpPr>
          <p:cNvPr id="3" name="Content Placeholder 2">
            <a:extLst>
              <a:ext uri="{FF2B5EF4-FFF2-40B4-BE49-F238E27FC236}">
                <a16:creationId xmlns:a16="http://schemas.microsoft.com/office/drawing/2014/main" id="{857CCE95-0F9B-415E-8AFC-0C4025E6D4A0}"/>
              </a:ext>
            </a:extLst>
          </p:cNvPr>
          <p:cNvSpPr>
            <a:spLocks noGrp="1"/>
          </p:cNvSpPr>
          <p:nvPr>
            <p:ph idx="1"/>
          </p:nvPr>
        </p:nvSpPr>
        <p:spPr/>
        <p:txBody>
          <a:bodyPr/>
          <a:lstStyle/>
          <a:p>
            <a:r>
              <a:rPr lang="en-US" dirty="0"/>
              <a:t>A subgraph </a:t>
            </a:r>
            <a:r>
              <a:rPr lang="en-US" b="1" dirty="0"/>
              <a:t>Template</a:t>
            </a:r>
            <a:r>
              <a:rPr lang="en-US" dirty="0"/>
              <a:t> representing the structure of the group </a:t>
            </a:r>
            <a:r>
              <a:rPr lang="en-US" b="1" dirty="0"/>
              <a:t>identified</a:t>
            </a:r>
            <a:r>
              <a:rPr lang="en-US" dirty="0"/>
              <a:t> by CGCS</a:t>
            </a:r>
          </a:p>
          <a:p>
            <a:r>
              <a:rPr lang="en-US" dirty="0"/>
              <a:t>5 </a:t>
            </a:r>
            <a:r>
              <a:rPr lang="en-US" b="1" dirty="0"/>
              <a:t>candidate</a:t>
            </a:r>
            <a:r>
              <a:rPr lang="en-US" dirty="0"/>
              <a:t> subgraphs</a:t>
            </a:r>
          </a:p>
          <a:p>
            <a:r>
              <a:rPr lang="en-US" dirty="0"/>
              <a:t>A very </a:t>
            </a:r>
            <a:r>
              <a:rPr lang="en-US" b="1" dirty="0"/>
              <a:t>large graph </a:t>
            </a:r>
          </a:p>
          <a:p>
            <a:r>
              <a:rPr lang="en-US" dirty="0"/>
              <a:t>A list of 3 </a:t>
            </a:r>
            <a:r>
              <a:rPr lang="en-US" b="1" dirty="0"/>
              <a:t>Seeds</a:t>
            </a:r>
            <a:r>
              <a:rPr lang="en-US" dirty="0"/>
              <a:t>, or IDs that can provide starting points for exploring the large graph.</a:t>
            </a:r>
          </a:p>
        </p:txBody>
      </p:sp>
    </p:spTree>
    <p:extLst>
      <p:ext uri="{BB962C8B-B14F-4D97-AF65-F5344CB8AC3E}">
        <p14:creationId xmlns:p14="http://schemas.microsoft.com/office/powerpoint/2010/main" val="84631788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C4C850-909E-4644-A694-79DC3B3BA4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679" y="0"/>
            <a:ext cx="12124641" cy="6858000"/>
          </a:xfrm>
          <a:prstGeom prst="rect">
            <a:avLst/>
          </a:prstGeom>
        </p:spPr>
      </p:pic>
    </p:spTree>
    <p:extLst>
      <p:ext uri="{BB962C8B-B14F-4D97-AF65-F5344CB8AC3E}">
        <p14:creationId xmlns:p14="http://schemas.microsoft.com/office/powerpoint/2010/main" val="303644431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85B4ADB-2DDE-4FF5-8C90-C027BB837DD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81125" y="398009"/>
            <a:ext cx="9429749" cy="6061982"/>
          </a:xfrm>
          <a:prstGeom prst="rect">
            <a:avLst/>
          </a:prstGeom>
        </p:spPr>
      </p:pic>
      <p:sp>
        <p:nvSpPr>
          <p:cNvPr id="3" name="Title 1">
            <a:extLst>
              <a:ext uri="{FF2B5EF4-FFF2-40B4-BE49-F238E27FC236}">
                <a16:creationId xmlns:a16="http://schemas.microsoft.com/office/drawing/2014/main" id="{CDF9227C-54EF-443C-90ED-640DB1D0EE37}"/>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Degree</a:t>
            </a:r>
            <a:endParaRPr lang="en-US" dirty="0"/>
          </a:p>
        </p:txBody>
      </p:sp>
    </p:spTree>
    <p:extLst>
      <p:ext uri="{BB962C8B-B14F-4D97-AF65-F5344CB8AC3E}">
        <p14:creationId xmlns:p14="http://schemas.microsoft.com/office/powerpoint/2010/main" val="259118963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C5AA5F4-C7C4-48CE-B857-EED0C44AAE3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81125" y="398009"/>
            <a:ext cx="9429749" cy="6061982"/>
          </a:xfrm>
          <a:prstGeom prst="rect">
            <a:avLst/>
          </a:prstGeom>
        </p:spPr>
      </p:pic>
      <p:sp>
        <p:nvSpPr>
          <p:cNvPr id="3" name="Title 1">
            <a:extLst>
              <a:ext uri="{FF2B5EF4-FFF2-40B4-BE49-F238E27FC236}">
                <a16:creationId xmlns:a16="http://schemas.microsoft.com/office/drawing/2014/main" id="{90CC35D7-9D4D-45D5-B8CA-402152C6A25C}"/>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Degree</a:t>
            </a:r>
            <a:endParaRPr lang="en-US" dirty="0"/>
          </a:p>
        </p:txBody>
      </p:sp>
    </p:spTree>
    <p:extLst>
      <p:ext uri="{BB962C8B-B14F-4D97-AF65-F5344CB8AC3E}">
        <p14:creationId xmlns:p14="http://schemas.microsoft.com/office/powerpoint/2010/main" val="250532263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30201E3-8BA9-4385-A873-0468700459C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81125" y="398009"/>
            <a:ext cx="9429749" cy="6061982"/>
          </a:xfrm>
          <a:prstGeom prst="rect">
            <a:avLst/>
          </a:prstGeom>
        </p:spPr>
      </p:pic>
      <p:sp>
        <p:nvSpPr>
          <p:cNvPr id="3" name="Title 1">
            <a:extLst>
              <a:ext uri="{FF2B5EF4-FFF2-40B4-BE49-F238E27FC236}">
                <a16:creationId xmlns:a16="http://schemas.microsoft.com/office/drawing/2014/main" id="{F7DC5075-292A-4DC2-B156-9FB75C014D77}"/>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Degree</a:t>
            </a:r>
            <a:endParaRPr lang="en-US" dirty="0"/>
          </a:p>
        </p:txBody>
      </p:sp>
    </p:spTree>
    <p:extLst>
      <p:ext uri="{BB962C8B-B14F-4D97-AF65-F5344CB8AC3E}">
        <p14:creationId xmlns:p14="http://schemas.microsoft.com/office/powerpoint/2010/main" val="357525532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83F929-6EC5-4885-8C85-8D9EC8D43B1C}"/>
              </a:ext>
            </a:extLst>
          </p:cNvPr>
          <p:cNvSpPr>
            <a:spLocks noGrp="1"/>
          </p:cNvSpPr>
          <p:nvPr>
            <p:ph type="title"/>
          </p:nvPr>
        </p:nvSpPr>
        <p:spPr/>
        <p:txBody>
          <a:bodyPr/>
          <a:lstStyle/>
          <a:p>
            <a:r>
              <a:rPr lang="en-US" dirty="0"/>
              <a:t>Betweenness</a:t>
            </a:r>
          </a:p>
        </p:txBody>
      </p:sp>
      <p:sp>
        <p:nvSpPr>
          <p:cNvPr id="3" name="Content Placeholder 2">
            <a:extLst>
              <a:ext uri="{FF2B5EF4-FFF2-40B4-BE49-F238E27FC236}">
                <a16:creationId xmlns:a16="http://schemas.microsoft.com/office/drawing/2014/main" id="{3C874ACC-4750-4D87-B648-B346183FB6A6}"/>
              </a:ext>
            </a:extLst>
          </p:cNvPr>
          <p:cNvSpPr>
            <a:spLocks noGrp="1"/>
          </p:cNvSpPr>
          <p:nvPr>
            <p:ph idx="1"/>
          </p:nvPr>
        </p:nvSpPr>
        <p:spPr/>
        <p:txBody>
          <a:bodyPr/>
          <a:lstStyle/>
          <a:p>
            <a:r>
              <a:rPr lang="en-US" dirty="0"/>
              <a:t>Boxplot</a:t>
            </a:r>
          </a:p>
          <a:p>
            <a:r>
              <a:rPr lang="en-US" dirty="0"/>
              <a:t>Histograms</a:t>
            </a:r>
          </a:p>
          <a:p>
            <a:r>
              <a:rPr lang="en-US" dirty="0"/>
              <a:t>Distribution Curves</a:t>
            </a:r>
          </a:p>
          <a:p>
            <a:endParaRPr lang="en-US" dirty="0"/>
          </a:p>
        </p:txBody>
      </p:sp>
    </p:spTree>
    <p:extLst>
      <p:ext uri="{BB962C8B-B14F-4D97-AF65-F5344CB8AC3E}">
        <p14:creationId xmlns:p14="http://schemas.microsoft.com/office/powerpoint/2010/main" val="16731701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B411168-392E-4FA7-8C54-7C8E43C4AA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398009"/>
            <a:ext cx="9429750" cy="6061982"/>
          </a:xfrm>
          <a:prstGeom prst="rect">
            <a:avLst/>
          </a:prstGeom>
        </p:spPr>
      </p:pic>
      <p:sp>
        <p:nvSpPr>
          <p:cNvPr id="4" name="Title 1">
            <a:extLst>
              <a:ext uri="{FF2B5EF4-FFF2-40B4-BE49-F238E27FC236}">
                <a16:creationId xmlns:a16="http://schemas.microsoft.com/office/drawing/2014/main" id="{0173DAF5-43C7-49D8-9341-FECE05D82761}"/>
              </a:ext>
            </a:extLst>
          </p:cNvPr>
          <p:cNvSpPr txBox="1">
            <a:spLocks/>
          </p:cNvSpPr>
          <p:nvPr/>
        </p:nvSpPr>
        <p:spPr>
          <a:xfrm>
            <a:off x="101353" y="2699953"/>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Betweenness</a:t>
            </a:r>
          </a:p>
          <a:p>
            <a:r>
              <a:rPr lang="en-US" sz="2800" dirty="0"/>
              <a:t>centrality</a:t>
            </a:r>
            <a:endParaRPr lang="en-US" sz="4000" dirty="0"/>
          </a:p>
        </p:txBody>
      </p:sp>
    </p:spTree>
    <p:extLst>
      <p:ext uri="{BB962C8B-B14F-4D97-AF65-F5344CB8AC3E}">
        <p14:creationId xmlns:p14="http://schemas.microsoft.com/office/powerpoint/2010/main" val="219372798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38F8C29-D1C6-4987-B61B-1207CA7D5F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1079" y="0"/>
            <a:ext cx="11489842" cy="6858000"/>
          </a:xfrm>
          <a:prstGeom prst="rect">
            <a:avLst/>
          </a:prstGeom>
        </p:spPr>
      </p:pic>
    </p:spTree>
    <p:extLst>
      <p:ext uri="{BB962C8B-B14F-4D97-AF65-F5344CB8AC3E}">
        <p14:creationId xmlns:p14="http://schemas.microsoft.com/office/powerpoint/2010/main" val="103288194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038FFC3-3D32-40E0-99EE-14AF3D0F85F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81125" y="398009"/>
            <a:ext cx="9429749" cy="6061982"/>
          </a:xfrm>
          <a:prstGeom prst="rect">
            <a:avLst/>
          </a:prstGeom>
        </p:spPr>
      </p:pic>
      <p:sp>
        <p:nvSpPr>
          <p:cNvPr id="4" name="Title 1">
            <a:extLst>
              <a:ext uri="{FF2B5EF4-FFF2-40B4-BE49-F238E27FC236}">
                <a16:creationId xmlns:a16="http://schemas.microsoft.com/office/drawing/2014/main" id="{9129D3C5-24B2-43E8-8362-7F1E5569F4FD}"/>
              </a:ext>
            </a:extLst>
          </p:cNvPr>
          <p:cNvSpPr txBox="1">
            <a:spLocks/>
          </p:cNvSpPr>
          <p:nvPr/>
        </p:nvSpPr>
        <p:spPr>
          <a:xfrm>
            <a:off x="295274" y="223083"/>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Betweenness</a:t>
            </a:r>
          </a:p>
        </p:txBody>
      </p:sp>
    </p:spTree>
    <p:extLst>
      <p:ext uri="{BB962C8B-B14F-4D97-AF65-F5344CB8AC3E}">
        <p14:creationId xmlns:p14="http://schemas.microsoft.com/office/powerpoint/2010/main" val="392595549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7DDD26C-580C-4241-8D45-E9A4F46325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398009"/>
            <a:ext cx="9429750" cy="6061982"/>
          </a:xfrm>
          <a:prstGeom prst="rect">
            <a:avLst/>
          </a:prstGeom>
        </p:spPr>
      </p:pic>
      <p:sp>
        <p:nvSpPr>
          <p:cNvPr id="4" name="Title 1">
            <a:extLst>
              <a:ext uri="{FF2B5EF4-FFF2-40B4-BE49-F238E27FC236}">
                <a16:creationId xmlns:a16="http://schemas.microsoft.com/office/drawing/2014/main" id="{A8065C77-2F7D-4861-A770-8421D14B2B3F}"/>
              </a:ext>
            </a:extLst>
          </p:cNvPr>
          <p:cNvSpPr txBox="1">
            <a:spLocks/>
          </p:cNvSpPr>
          <p:nvPr/>
        </p:nvSpPr>
        <p:spPr>
          <a:xfrm>
            <a:off x="295275" y="134306"/>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Betweenness</a:t>
            </a:r>
            <a:endParaRPr lang="en-US" dirty="0"/>
          </a:p>
        </p:txBody>
      </p:sp>
    </p:spTree>
    <p:extLst>
      <p:ext uri="{BB962C8B-B14F-4D97-AF65-F5344CB8AC3E}">
        <p14:creationId xmlns:p14="http://schemas.microsoft.com/office/powerpoint/2010/main" val="91843187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10CD359-AB6F-4C71-8C41-9ED42CA23B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398009"/>
            <a:ext cx="9429750" cy="6061982"/>
          </a:xfrm>
          <a:prstGeom prst="rect">
            <a:avLst/>
          </a:prstGeom>
        </p:spPr>
      </p:pic>
      <p:sp>
        <p:nvSpPr>
          <p:cNvPr id="4" name="Title 1">
            <a:extLst>
              <a:ext uri="{FF2B5EF4-FFF2-40B4-BE49-F238E27FC236}">
                <a16:creationId xmlns:a16="http://schemas.microsoft.com/office/drawing/2014/main" id="{888241E8-F191-4096-A8DA-C78E5677202D}"/>
              </a:ext>
            </a:extLst>
          </p:cNvPr>
          <p:cNvSpPr txBox="1">
            <a:spLocks/>
          </p:cNvSpPr>
          <p:nvPr/>
        </p:nvSpPr>
        <p:spPr>
          <a:xfrm>
            <a:off x="295275" y="196450"/>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Betweenness</a:t>
            </a:r>
            <a:endParaRPr lang="en-US" dirty="0"/>
          </a:p>
        </p:txBody>
      </p:sp>
    </p:spTree>
    <p:extLst>
      <p:ext uri="{BB962C8B-B14F-4D97-AF65-F5344CB8AC3E}">
        <p14:creationId xmlns:p14="http://schemas.microsoft.com/office/powerpoint/2010/main" val="24000008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2CF469-CEE7-485C-8B48-C84082B3145D}"/>
              </a:ext>
            </a:extLst>
          </p:cNvPr>
          <p:cNvSpPr>
            <a:spLocks noGrp="1"/>
          </p:cNvSpPr>
          <p:nvPr>
            <p:ph type="title"/>
          </p:nvPr>
        </p:nvSpPr>
        <p:spPr/>
        <p:txBody>
          <a:bodyPr/>
          <a:lstStyle/>
          <a:p>
            <a:r>
              <a:rPr lang="en-US" dirty="0"/>
              <a:t>Exploring the data (Overview 1)</a:t>
            </a:r>
          </a:p>
        </p:txBody>
      </p:sp>
      <p:sp>
        <p:nvSpPr>
          <p:cNvPr id="3" name="Content Placeholder 2">
            <a:extLst>
              <a:ext uri="{FF2B5EF4-FFF2-40B4-BE49-F238E27FC236}">
                <a16:creationId xmlns:a16="http://schemas.microsoft.com/office/drawing/2014/main" id="{1261BE96-0868-452D-A1EB-EAFDD3BE44DD}"/>
              </a:ext>
            </a:extLst>
          </p:cNvPr>
          <p:cNvSpPr>
            <a:spLocks noGrp="1"/>
          </p:cNvSpPr>
          <p:nvPr>
            <p:ph idx="1"/>
          </p:nvPr>
        </p:nvSpPr>
        <p:spPr/>
        <p:txBody>
          <a:bodyPr>
            <a:normAutofit/>
          </a:bodyPr>
          <a:lstStyle/>
          <a:p>
            <a:r>
              <a:rPr lang="en-US" b="1" dirty="0"/>
              <a:t>All</a:t>
            </a:r>
            <a:r>
              <a:rPr lang="en-US" dirty="0"/>
              <a:t> graph files contain the following columns:</a:t>
            </a:r>
          </a:p>
          <a:p>
            <a:pPr lvl="1"/>
            <a:r>
              <a:rPr lang="en-US" b="1" dirty="0"/>
              <a:t>Source</a:t>
            </a:r>
            <a:r>
              <a:rPr lang="en-US" dirty="0"/>
              <a:t>: an integer Id of the source of the communication (could have different meanings based on the eType column)</a:t>
            </a:r>
          </a:p>
          <a:p>
            <a:pPr lvl="1"/>
            <a:r>
              <a:rPr lang="en-US" b="1" dirty="0"/>
              <a:t>eType</a:t>
            </a:r>
            <a:r>
              <a:rPr lang="en-US" dirty="0"/>
              <a:t> (edge type): a number between 0 and 6 (inclusive)</a:t>
            </a:r>
          </a:p>
          <a:p>
            <a:pPr lvl="1"/>
            <a:r>
              <a:rPr lang="en-US" b="1" dirty="0"/>
              <a:t>Target</a:t>
            </a:r>
            <a:r>
              <a:rPr lang="en-US" dirty="0"/>
              <a:t>: an integer Id of the source of the communication (could have different meanings based on the eType column)</a:t>
            </a:r>
          </a:p>
          <a:p>
            <a:pPr lvl="1"/>
            <a:r>
              <a:rPr lang="en-US" b="1" dirty="0"/>
              <a:t>Time</a:t>
            </a:r>
            <a:r>
              <a:rPr lang="en-US" dirty="0"/>
              <a:t>: Time is in </a:t>
            </a:r>
            <a:r>
              <a:rPr lang="en-US" u="sng" dirty="0"/>
              <a:t>seconds</a:t>
            </a:r>
            <a:r>
              <a:rPr lang="en-US" dirty="0"/>
              <a:t> from 12:00 AM Jan. 1, 2025, time span related to the cyber event are exactly </a:t>
            </a:r>
            <a:r>
              <a:rPr lang="en-US" u="sng" dirty="0"/>
              <a:t>one year</a:t>
            </a:r>
            <a:br>
              <a:rPr lang="en-US" dirty="0"/>
            </a:br>
            <a:endParaRPr lang="en-US" dirty="0"/>
          </a:p>
        </p:txBody>
      </p:sp>
    </p:spTree>
    <p:extLst>
      <p:ext uri="{BB962C8B-B14F-4D97-AF65-F5344CB8AC3E}">
        <p14:creationId xmlns:p14="http://schemas.microsoft.com/office/powerpoint/2010/main" val="81630697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D9E7A-65F0-4DF0-8D89-8E462B4617DD}"/>
              </a:ext>
            </a:extLst>
          </p:cNvPr>
          <p:cNvSpPr>
            <a:spLocks noGrp="1"/>
          </p:cNvSpPr>
          <p:nvPr>
            <p:ph type="title"/>
          </p:nvPr>
        </p:nvSpPr>
        <p:spPr/>
        <p:txBody>
          <a:bodyPr/>
          <a:lstStyle/>
          <a:p>
            <a:r>
              <a:rPr lang="en-US" dirty="0"/>
              <a:t>PageRank</a:t>
            </a:r>
          </a:p>
        </p:txBody>
      </p:sp>
      <p:sp>
        <p:nvSpPr>
          <p:cNvPr id="3" name="Content Placeholder 2">
            <a:extLst>
              <a:ext uri="{FF2B5EF4-FFF2-40B4-BE49-F238E27FC236}">
                <a16:creationId xmlns:a16="http://schemas.microsoft.com/office/drawing/2014/main" id="{4634505A-0AA7-45FC-A3C9-A27574B40585}"/>
              </a:ext>
            </a:extLst>
          </p:cNvPr>
          <p:cNvSpPr>
            <a:spLocks noGrp="1"/>
          </p:cNvSpPr>
          <p:nvPr>
            <p:ph idx="1"/>
          </p:nvPr>
        </p:nvSpPr>
        <p:spPr/>
        <p:txBody>
          <a:bodyPr/>
          <a:lstStyle/>
          <a:p>
            <a:r>
              <a:rPr lang="en-US" dirty="0"/>
              <a:t>Boxplot</a:t>
            </a:r>
          </a:p>
          <a:p>
            <a:r>
              <a:rPr lang="en-US" dirty="0"/>
              <a:t>Histograms</a:t>
            </a:r>
          </a:p>
          <a:p>
            <a:r>
              <a:rPr lang="en-US" dirty="0"/>
              <a:t>Distribution Curves</a:t>
            </a:r>
          </a:p>
          <a:p>
            <a:endParaRPr lang="en-US" dirty="0"/>
          </a:p>
        </p:txBody>
      </p:sp>
    </p:spTree>
    <p:extLst>
      <p:ext uri="{BB962C8B-B14F-4D97-AF65-F5344CB8AC3E}">
        <p14:creationId xmlns:p14="http://schemas.microsoft.com/office/powerpoint/2010/main" val="133421890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9E2CA97-398E-4230-8798-E670152B31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398009"/>
            <a:ext cx="9429750" cy="6061982"/>
          </a:xfrm>
          <a:prstGeom prst="rect">
            <a:avLst/>
          </a:prstGeom>
        </p:spPr>
      </p:pic>
      <p:sp>
        <p:nvSpPr>
          <p:cNvPr id="4" name="Title 1">
            <a:extLst>
              <a:ext uri="{FF2B5EF4-FFF2-40B4-BE49-F238E27FC236}">
                <a16:creationId xmlns:a16="http://schemas.microsoft.com/office/drawing/2014/main" id="{B8DFC26A-FB09-4B45-AAF4-F06446771A07}"/>
              </a:ext>
            </a:extLst>
          </p:cNvPr>
          <p:cNvSpPr txBox="1">
            <a:spLocks/>
          </p:cNvSpPr>
          <p:nvPr/>
        </p:nvSpPr>
        <p:spPr>
          <a:xfrm>
            <a:off x="0" y="3046181"/>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t>PageRank</a:t>
            </a:r>
            <a:endParaRPr lang="en-US" dirty="0"/>
          </a:p>
        </p:txBody>
      </p:sp>
    </p:spTree>
    <p:extLst>
      <p:ext uri="{BB962C8B-B14F-4D97-AF65-F5344CB8AC3E}">
        <p14:creationId xmlns:p14="http://schemas.microsoft.com/office/powerpoint/2010/main" val="320688007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83C919D-6E56-43A8-97F4-D43EB6C35B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2881" y="0"/>
            <a:ext cx="11406237" cy="6858000"/>
          </a:xfrm>
          <a:prstGeom prst="rect">
            <a:avLst/>
          </a:prstGeom>
        </p:spPr>
      </p:pic>
    </p:spTree>
    <p:extLst>
      <p:ext uri="{BB962C8B-B14F-4D97-AF65-F5344CB8AC3E}">
        <p14:creationId xmlns:p14="http://schemas.microsoft.com/office/powerpoint/2010/main" val="205681226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99C700A-F06C-4B59-8396-EC5C4F03081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81125" y="398009"/>
            <a:ext cx="9429749" cy="6061982"/>
          </a:xfrm>
          <a:prstGeom prst="rect">
            <a:avLst/>
          </a:prstGeom>
        </p:spPr>
      </p:pic>
      <p:sp>
        <p:nvSpPr>
          <p:cNvPr id="4" name="Title 1">
            <a:extLst>
              <a:ext uri="{FF2B5EF4-FFF2-40B4-BE49-F238E27FC236}">
                <a16:creationId xmlns:a16="http://schemas.microsoft.com/office/drawing/2014/main" id="{9982EC3B-41FB-4915-8F32-0724B8F9AD4D}"/>
              </a:ext>
            </a:extLst>
          </p:cNvPr>
          <p:cNvSpPr txBox="1">
            <a:spLocks/>
          </p:cNvSpPr>
          <p:nvPr/>
        </p:nvSpPr>
        <p:spPr>
          <a:xfrm>
            <a:off x="295275" y="223083"/>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PageRank</a:t>
            </a:r>
            <a:endParaRPr lang="en-US" dirty="0"/>
          </a:p>
        </p:txBody>
      </p:sp>
    </p:spTree>
    <p:extLst>
      <p:ext uri="{BB962C8B-B14F-4D97-AF65-F5344CB8AC3E}">
        <p14:creationId xmlns:p14="http://schemas.microsoft.com/office/powerpoint/2010/main" val="274904526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AF5C938-6572-4CE8-82B3-EC3D7A527F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398009"/>
            <a:ext cx="9429750" cy="6061982"/>
          </a:xfrm>
          <a:prstGeom prst="rect">
            <a:avLst/>
          </a:prstGeom>
        </p:spPr>
      </p:pic>
    </p:spTree>
    <p:extLst>
      <p:ext uri="{BB962C8B-B14F-4D97-AF65-F5344CB8AC3E}">
        <p14:creationId xmlns:p14="http://schemas.microsoft.com/office/powerpoint/2010/main" val="184349368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A0EAB79-1926-4C5C-94EA-11DC85AEEE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398009"/>
            <a:ext cx="9429750" cy="6061982"/>
          </a:xfrm>
          <a:prstGeom prst="rect">
            <a:avLst/>
          </a:prstGeom>
        </p:spPr>
      </p:pic>
    </p:spTree>
    <p:extLst>
      <p:ext uri="{BB962C8B-B14F-4D97-AF65-F5344CB8AC3E}">
        <p14:creationId xmlns:p14="http://schemas.microsoft.com/office/powerpoint/2010/main" val="110125987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endParaRPr lang="en-GB" dirty="0"/>
          </a:p>
        </p:txBody>
      </p:sp>
      <p:sp>
        <p:nvSpPr>
          <p:cNvPr id="3" name="Content Placeholder 2"/>
          <p:cNvSpPr>
            <a:spLocks noGrp="1"/>
          </p:cNvSpPr>
          <p:nvPr>
            <p:ph idx="1"/>
          </p:nvPr>
        </p:nvSpPr>
        <p:spPr>
          <a:xfrm>
            <a:off x="1112808" y="1690689"/>
            <a:ext cx="10137473" cy="1371688"/>
          </a:xfrm>
        </p:spPr>
        <p:txBody>
          <a:bodyPr>
            <a:normAutofit fontScale="92500" lnSpcReduction="20000"/>
          </a:bodyPr>
          <a:lstStyle/>
          <a:p>
            <a:pPr marL="0" indent="0">
              <a:buNone/>
            </a:pPr>
            <a:r>
              <a:rPr lang="en-GB" sz="2000" dirty="0"/>
              <a:t>Wasserstein or Kantorovich–Rubinstein metric or distance is a distance function defined between probability distributions on a given metric space M . </a:t>
            </a:r>
          </a:p>
          <a:p>
            <a:pPr marL="0" indent="0">
              <a:buNone/>
            </a:pPr>
            <a:r>
              <a:rPr lang="en-IN" sz="2000" dirty="0"/>
              <a:t>Cost/Energy of transporting one distribution to another; Larger the distance between the distributions, more is the cost.</a:t>
            </a:r>
          </a:p>
          <a:p>
            <a:pPr marL="0" indent="0">
              <a:buNone/>
            </a:pPr>
            <a:r>
              <a:rPr lang="en-IN" sz="2000" dirty="0"/>
              <a:t> </a:t>
            </a:r>
            <a:endParaRPr lang="en-GB" sz="2000" dirty="0"/>
          </a:p>
          <a:p>
            <a:pPr marL="0" indent="0">
              <a:buNone/>
            </a:pPr>
            <a:endParaRPr lang="en-GB" sz="2400" dirty="0"/>
          </a:p>
        </p:txBody>
      </p:sp>
      <p:sp>
        <p:nvSpPr>
          <p:cNvPr id="6" name="Rectangle 4"/>
          <p:cNvSpPr>
            <a:spLocks noChangeArrowheads="1"/>
          </p:cNvSpPr>
          <p:nvPr/>
        </p:nvSpPr>
        <p:spPr bwMode="auto">
          <a:xfrm>
            <a:off x="483079" y="234077"/>
            <a:ext cx="184731" cy="24622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0" i="0" u="none" strike="noStrike" cap="none" normalizeH="0" baseline="0" dirty="0">
              <a:ln>
                <a:noFill/>
              </a:ln>
              <a:solidFill>
                <a:srgbClr val="202122"/>
              </a:solidFill>
              <a:effectLst/>
              <a:latin typeface="Arial" panose="020B0604020202020204" pitchFamily="34" charset="0"/>
              <a:cs typeface="Arial" panose="020B0604020202020204" pitchFamily="34" charset="0"/>
            </a:endParaRPr>
          </a:p>
        </p:txBody>
      </p:sp>
      <p:sp>
        <p:nvSpPr>
          <p:cNvPr id="7" name="AutoShape 5" descr="M"/>
          <p:cNvSpPr>
            <a:spLocks noChangeAspect="1" noChangeArrowheads="1"/>
          </p:cNvSpPr>
          <p:nvPr/>
        </p:nvSpPr>
        <p:spPr bwMode="auto">
          <a:xfrm>
            <a:off x="9217504" y="212724"/>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8" name="Rectangle 6"/>
          <p:cNvSpPr>
            <a:spLocks noChangeArrowheads="1"/>
          </p:cNvSpPr>
          <p:nvPr/>
        </p:nvSpPr>
        <p:spPr bwMode="auto">
          <a:xfrm>
            <a:off x="0" y="-184666"/>
            <a:ext cx="184731" cy="369332"/>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034" name="Picture 10" descr="https://qph.fs.quoracdn.net/main-qimg-1a0e32c04fb7552a0a7f8b154ac2a5e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1077" y="3147892"/>
            <a:ext cx="8315325" cy="27241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783619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endParaRPr lang="en-GB" dirty="0"/>
          </a:p>
        </p:txBody>
      </p:sp>
      <p:sp>
        <p:nvSpPr>
          <p:cNvPr id="3" name="Content Placeholder 2"/>
          <p:cNvSpPr>
            <a:spLocks noGrp="1"/>
          </p:cNvSpPr>
          <p:nvPr>
            <p:ph idx="1"/>
          </p:nvPr>
        </p:nvSpPr>
        <p:spPr>
          <a:xfrm>
            <a:off x="993475" y="1768744"/>
            <a:ext cx="10515600" cy="4351338"/>
          </a:xfrm>
        </p:spPr>
        <p:txBody>
          <a:bodyPr>
            <a:normAutofit/>
          </a:bodyPr>
          <a:lstStyle/>
          <a:p>
            <a:pPr marL="0" indent="0">
              <a:buNone/>
            </a:pPr>
            <a:r>
              <a:rPr lang="en-IN" sz="2000" b="1" dirty="0"/>
              <a:t>In our case:</a:t>
            </a:r>
          </a:p>
          <a:p>
            <a:r>
              <a:rPr lang="en-IN" sz="2000" dirty="0"/>
              <a:t>Wasserstein Metric used to quantify the similarities between the various distributions obtained from the Similarity Metrics.</a:t>
            </a:r>
          </a:p>
          <a:p>
            <a:r>
              <a:rPr lang="en-GB" sz="2000" dirty="0"/>
              <a:t>The package </a:t>
            </a:r>
            <a:r>
              <a:rPr lang="en-GB" sz="2000" b="1" dirty="0" err="1"/>
              <a:t>waddR</a:t>
            </a:r>
            <a:r>
              <a:rPr lang="en-GB" sz="2000" dirty="0"/>
              <a:t> provides two testing procedures using the 2-Wasserstein distance to test whether two distributions FA and FB given in the form of samples are different by specifically testing the null hypothesis H0:FA=FB against the alternative H1:FA≠FB </a:t>
            </a:r>
          </a:p>
          <a:p>
            <a:r>
              <a:rPr lang="en-IN" sz="2000" dirty="0"/>
              <a:t>The two testing procedure not only considers the Wasserstein Distance as a parameter to calculate similarity between distributions but also considers parameters like shape, size and location to compare and returns a p-value to show how statistically significant the similarity/dissimilarity is.</a:t>
            </a:r>
            <a:endParaRPr lang="en-GB" sz="2000" dirty="0"/>
          </a:p>
          <a:p>
            <a:pPr marL="0" indent="0">
              <a:buNone/>
            </a:pPr>
            <a:endParaRPr lang="en-GB" sz="2400" dirty="0"/>
          </a:p>
        </p:txBody>
      </p:sp>
      <p:sp>
        <p:nvSpPr>
          <p:cNvPr id="6" name="Rectangle 4"/>
          <p:cNvSpPr>
            <a:spLocks noChangeArrowheads="1"/>
          </p:cNvSpPr>
          <p:nvPr/>
        </p:nvSpPr>
        <p:spPr bwMode="auto">
          <a:xfrm>
            <a:off x="483079" y="234077"/>
            <a:ext cx="184731" cy="24622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0" i="0" u="none" strike="noStrike" cap="none" normalizeH="0" baseline="0" dirty="0">
              <a:ln>
                <a:noFill/>
              </a:ln>
              <a:solidFill>
                <a:srgbClr val="202122"/>
              </a:solidFill>
              <a:effectLst/>
              <a:latin typeface="Arial" panose="020B0604020202020204" pitchFamily="34" charset="0"/>
              <a:cs typeface="Arial" panose="020B0604020202020204" pitchFamily="34" charset="0"/>
            </a:endParaRPr>
          </a:p>
        </p:txBody>
      </p:sp>
      <p:sp>
        <p:nvSpPr>
          <p:cNvPr id="7" name="AutoShape 5" descr="M"/>
          <p:cNvSpPr>
            <a:spLocks noChangeAspect="1" noChangeArrowheads="1"/>
          </p:cNvSpPr>
          <p:nvPr/>
        </p:nvSpPr>
        <p:spPr bwMode="auto">
          <a:xfrm>
            <a:off x="9217504" y="212724"/>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8" name="Rectangle 6"/>
          <p:cNvSpPr>
            <a:spLocks noChangeArrowheads="1"/>
          </p:cNvSpPr>
          <p:nvPr/>
        </p:nvSpPr>
        <p:spPr bwMode="auto">
          <a:xfrm>
            <a:off x="0" y="-184666"/>
            <a:ext cx="184731" cy="369332"/>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65239890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a:t>Degree</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314304438"/>
              </p:ext>
            </p:extLst>
          </p:nvPr>
        </p:nvGraphicFramePr>
        <p:xfrm>
          <a:off x="838200" y="1825625"/>
          <a:ext cx="10515600" cy="222504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20000"/>
                    </a:ext>
                  </a:extLst>
                </a:gridCol>
                <a:gridCol w="2114191">
                  <a:extLst>
                    <a:ext uri="{9D8B030D-6E8A-4147-A177-3AD203B41FA5}">
                      <a16:colId xmlns:a16="http://schemas.microsoft.com/office/drawing/2014/main" val="20001"/>
                    </a:ext>
                  </a:extLst>
                </a:gridCol>
                <a:gridCol w="1613139">
                  <a:extLst>
                    <a:ext uri="{9D8B030D-6E8A-4147-A177-3AD203B41FA5}">
                      <a16:colId xmlns:a16="http://schemas.microsoft.com/office/drawing/2014/main" val="20002"/>
                    </a:ext>
                  </a:extLst>
                </a:gridCol>
                <a:gridCol w="4159370">
                  <a:extLst>
                    <a:ext uri="{9D8B030D-6E8A-4147-A177-3AD203B41FA5}">
                      <a16:colId xmlns:a16="http://schemas.microsoft.com/office/drawing/2014/main" val="20003"/>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tc>
                  <a:txBody>
                    <a:bodyPr/>
                    <a:lstStyle/>
                    <a:p>
                      <a:r>
                        <a:rPr lang="en-IN" dirty="0"/>
                        <a:t>Difference</a:t>
                      </a:r>
                      <a:endParaRPr lang="en-GB" dirty="0"/>
                    </a:p>
                  </a:txBody>
                  <a:tcPr/>
                </a:tc>
                <a:extLst>
                  <a:ext uri="{0D108BD9-81ED-4DB2-BD59-A6C34878D82A}">
                    <a16:rowId xmlns:a16="http://schemas.microsoft.com/office/drawing/2014/main"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7.184</a:t>
                      </a:r>
                      <a:endParaRPr lang="en-GB" dirty="0"/>
                    </a:p>
                  </a:txBody>
                  <a:tcPr>
                    <a:solidFill>
                      <a:schemeClr val="accent6">
                        <a:lumMod val="40000"/>
                        <a:lumOff val="60000"/>
                      </a:schemeClr>
                    </a:solidFill>
                  </a:tcPr>
                </a:tc>
                <a:tc>
                  <a:txBody>
                    <a:bodyPr/>
                    <a:lstStyle/>
                    <a:p>
                      <a:r>
                        <a:rPr lang="en-GB" dirty="0">
                          <a:effectLst/>
                        </a:rPr>
                        <a:t>0.093</a:t>
                      </a:r>
                      <a:endParaRPr lang="en-GB" dirty="0"/>
                    </a:p>
                  </a:txBody>
                  <a:tcPr>
                    <a:solidFill>
                      <a:schemeClr val="accent6">
                        <a:lumMod val="40000"/>
                        <a:lumOff val="60000"/>
                      </a:schemeClr>
                    </a:solidFill>
                  </a:tcPr>
                </a:tc>
                <a:tc>
                  <a:txBody>
                    <a:bodyPr/>
                    <a:lstStyle/>
                    <a:p>
                      <a:r>
                        <a:rPr lang="en-IN" dirty="0" err="1"/>
                        <a:t>per.size</a:t>
                      </a:r>
                      <a:r>
                        <a:rPr lang="en-IN" dirty="0"/>
                        <a:t>&gt;</a:t>
                      </a:r>
                      <a:r>
                        <a:rPr lang="en-IN" dirty="0" err="1"/>
                        <a:t>per.shape</a:t>
                      </a:r>
                      <a:r>
                        <a:rPr lang="en-IN" dirty="0"/>
                        <a:t>&gt;</a:t>
                      </a:r>
                      <a:r>
                        <a:rPr lang="en-IN" dirty="0" err="1"/>
                        <a:t>per.loc</a:t>
                      </a:r>
                      <a:endParaRPr lang="en-GB" dirty="0"/>
                    </a:p>
                  </a:txBody>
                  <a:tcPr>
                    <a:solidFill>
                      <a:schemeClr val="accent6">
                        <a:lumMod val="40000"/>
                        <a:lumOff val="60000"/>
                      </a:schemeClr>
                    </a:solidFill>
                  </a:tcP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solidFill>
                      <a:schemeClr val="accent6">
                        <a:lumMod val="60000"/>
                        <a:lumOff val="40000"/>
                      </a:schemeClr>
                    </a:solidFill>
                  </a:tcPr>
                </a:tc>
                <a:tc>
                  <a:txBody>
                    <a:bodyPr/>
                    <a:lstStyle/>
                    <a:p>
                      <a:r>
                        <a:rPr lang="en-GB" dirty="0">
                          <a:effectLst/>
                        </a:rPr>
                        <a:t>6.195</a:t>
                      </a:r>
                      <a:endParaRPr lang="en-GB" dirty="0"/>
                    </a:p>
                  </a:txBody>
                  <a:tcPr>
                    <a:solidFill>
                      <a:schemeClr val="accent6">
                        <a:lumMod val="60000"/>
                        <a:lumOff val="40000"/>
                      </a:schemeClr>
                    </a:solidFill>
                  </a:tcPr>
                </a:tc>
                <a:tc>
                  <a:txBody>
                    <a:bodyPr/>
                    <a:lstStyle/>
                    <a:p>
                      <a:r>
                        <a:rPr lang="en-GB" dirty="0">
                          <a:effectLst/>
                        </a:rPr>
                        <a:t>0.594</a:t>
                      </a:r>
                      <a:endParaRPr lang="en-GB" dirty="0"/>
                    </a:p>
                  </a:txBody>
                  <a:tcPr>
                    <a:solidFill>
                      <a:schemeClr val="accent6">
                        <a:lumMod val="60000"/>
                        <a:lumOff val="40000"/>
                      </a:schemeClr>
                    </a:solidFill>
                  </a:tcPr>
                </a:tc>
                <a:tc>
                  <a:txBody>
                    <a:bodyPr/>
                    <a:lstStyle/>
                    <a:p>
                      <a:r>
                        <a:rPr lang="en-IN" dirty="0" err="1"/>
                        <a:t>per.size</a:t>
                      </a:r>
                      <a:r>
                        <a:rPr lang="en-IN" dirty="0"/>
                        <a:t>&gt;</a:t>
                      </a:r>
                      <a:r>
                        <a:rPr lang="en-IN" dirty="0" err="1"/>
                        <a:t>per.shape</a:t>
                      </a:r>
                      <a:r>
                        <a:rPr lang="en-IN" dirty="0"/>
                        <a:t>&gt;</a:t>
                      </a:r>
                      <a:r>
                        <a:rPr lang="en-IN" dirty="0" err="1"/>
                        <a:t>per.loc</a:t>
                      </a:r>
                      <a:endParaRPr lang="en-GB" dirty="0"/>
                    </a:p>
                  </a:txBody>
                  <a:tcPr>
                    <a:solidFill>
                      <a:schemeClr val="accent6">
                        <a:lumMod val="60000"/>
                        <a:lumOff val="40000"/>
                      </a:schemeClr>
                    </a:solidFill>
                  </a:tcPr>
                </a:tc>
                <a:extLst>
                  <a:ext uri="{0D108BD9-81ED-4DB2-BD59-A6C34878D82A}">
                    <a16:rowId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tc>
                <a:tc>
                  <a:txBody>
                    <a:bodyPr/>
                    <a:lstStyle/>
                    <a:p>
                      <a:r>
                        <a:rPr lang="en-GB" dirty="0">
                          <a:effectLst/>
                        </a:rPr>
                        <a:t>11.695</a:t>
                      </a:r>
                      <a:endParaRPr lang="en-GB" dirty="0"/>
                    </a:p>
                  </a:txBody>
                  <a:tcPr/>
                </a:tc>
                <a:tc>
                  <a:txBody>
                    <a:bodyPr/>
                    <a:lstStyle/>
                    <a:p>
                      <a:r>
                        <a:rPr lang="en-GB" dirty="0">
                          <a:effectLst/>
                        </a:rPr>
                        <a:t>0.002</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per.loc</a:t>
                      </a:r>
                      <a:r>
                        <a:rPr lang="en-IN" dirty="0"/>
                        <a:t>&gt;</a:t>
                      </a:r>
                      <a:r>
                        <a:rPr lang="en-IN" dirty="0" err="1"/>
                        <a:t>per.shape</a:t>
                      </a:r>
                      <a:endParaRPr lang="en-GB" dirty="0"/>
                    </a:p>
                  </a:txBody>
                  <a:tcPr/>
                </a:tc>
                <a:extLst>
                  <a:ext uri="{0D108BD9-81ED-4DB2-BD59-A6C34878D82A}">
                    <a16:rowId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13.286</a:t>
                      </a:r>
                      <a:endParaRPr lang="en-GB" dirty="0"/>
                    </a:p>
                  </a:txBody>
                  <a:tcPr/>
                </a:tc>
                <a:tc>
                  <a:txBody>
                    <a:bodyPr/>
                    <a:lstStyle/>
                    <a:p>
                      <a:r>
                        <a:rPr lang="en-GB" dirty="0">
                          <a:effectLst/>
                        </a:rPr>
                        <a:t>0.00009</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per.loc</a:t>
                      </a:r>
                      <a:r>
                        <a:rPr lang="en-IN" dirty="0"/>
                        <a:t>&gt;</a:t>
                      </a:r>
                      <a:r>
                        <a:rPr lang="en-IN" dirty="0" err="1"/>
                        <a:t>per.shape</a:t>
                      </a:r>
                      <a:endParaRPr lang="en-GB" dirty="0"/>
                    </a:p>
                  </a:txBody>
                  <a:tcPr/>
                </a:tc>
                <a:extLst>
                  <a:ext uri="{0D108BD9-81ED-4DB2-BD59-A6C34878D82A}">
                    <a16:rowId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tc>
                <a:tc>
                  <a:txBody>
                    <a:bodyPr/>
                    <a:lstStyle/>
                    <a:p>
                      <a:r>
                        <a:rPr lang="en-GB" dirty="0">
                          <a:effectLst/>
                        </a:rPr>
                        <a:t>20.927</a:t>
                      </a:r>
                      <a:endParaRPr lang="en-GB" dirty="0"/>
                    </a:p>
                  </a:txBody>
                  <a:tcPr/>
                </a:tc>
                <a:tc>
                  <a:txBody>
                    <a:bodyPr/>
                    <a:lstStyle/>
                    <a:p>
                      <a:r>
                        <a:rPr lang="en-GB" dirty="0">
                          <a:effectLst/>
                        </a:rPr>
                        <a:t>0.00009</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IN" dirty="0"/>
                        <a:t>&gt;</a:t>
                      </a:r>
                      <a:r>
                        <a:rPr lang="en-IN" dirty="0" err="1"/>
                        <a:t>per.size</a:t>
                      </a:r>
                      <a:r>
                        <a:rPr lang="en-IN" dirty="0"/>
                        <a:t>&gt;</a:t>
                      </a:r>
                      <a:r>
                        <a:rPr lang="en-IN" dirty="0" err="1"/>
                        <a:t>per.shape</a:t>
                      </a:r>
                      <a:endParaRPr lang="en-GB" dirty="0"/>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409423184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err="1"/>
              <a:t>Betweenness</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785361586"/>
              </p:ext>
            </p:extLst>
          </p:nvPr>
        </p:nvGraphicFramePr>
        <p:xfrm>
          <a:off x="838200" y="1825625"/>
          <a:ext cx="10515600" cy="222504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20000"/>
                    </a:ext>
                  </a:extLst>
                </a:gridCol>
                <a:gridCol w="2114191">
                  <a:extLst>
                    <a:ext uri="{9D8B030D-6E8A-4147-A177-3AD203B41FA5}">
                      <a16:colId xmlns:a16="http://schemas.microsoft.com/office/drawing/2014/main" val="20001"/>
                    </a:ext>
                  </a:extLst>
                </a:gridCol>
                <a:gridCol w="1613139">
                  <a:extLst>
                    <a:ext uri="{9D8B030D-6E8A-4147-A177-3AD203B41FA5}">
                      <a16:colId xmlns:a16="http://schemas.microsoft.com/office/drawing/2014/main" val="20002"/>
                    </a:ext>
                  </a:extLst>
                </a:gridCol>
                <a:gridCol w="4159370">
                  <a:extLst>
                    <a:ext uri="{9D8B030D-6E8A-4147-A177-3AD203B41FA5}">
                      <a16:colId xmlns:a16="http://schemas.microsoft.com/office/drawing/2014/main" val="20003"/>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tc>
                  <a:txBody>
                    <a:bodyPr/>
                    <a:lstStyle/>
                    <a:p>
                      <a:r>
                        <a:rPr lang="en-IN" dirty="0"/>
                        <a:t>Difference</a:t>
                      </a:r>
                      <a:endParaRPr lang="en-GB" dirty="0"/>
                    </a:p>
                  </a:txBody>
                  <a:tcPr/>
                </a:tc>
                <a:extLst>
                  <a:ext uri="{0D108BD9-81ED-4DB2-BD59-A6C34878D82A}">
                    <a16:rowId xmlns:a16="http://schemas.microsoft.com/office/drawing/2014/main"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10.886</a:t>
                      </a:r>
                      <a:endParaRPr lang="en-GB" dirty="0"/>
                    </a:p>
                  </a:txBody>
                  <a:tcPr>
                    <a:solidFill>
                      <a:schemeClr val="accent6">
                        <a:lumMod val="40000"/>
                        <a:lumOff val="60000"/>
                      </a:schemeClr>
                    </a:solidFill>
                  </a:tcPr>
                </a:tc>
                <a:tc>
                  <a:txBody>
                    <a:bodyPr/>
                    <a:lstStyle/>
                    <a:p>
                      <a:r>
                        <a:rPr lang="en-GB" dirty="0">
                          <a:effectLst/>
                        </a:rPr>
                        <a:t>0.833</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solidFill>
                      <a:schemeClr val="accent6">
                        <a:lumMod val="40000"/>
                        <a:lumOff val="60000"/>
                      </a:schemeClr>
                    </a:solidFill>
                  </a:tcP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tc>
                <a:tc>
                  <a:txBody>
                    <a:bodyPr/>
                    <a:lstStyle/>
                    <a:p>
                      <a:r>
                        <a:rPr lang="en-GB" dirty="0">
                          <a:effectLst/>
                        </a:rPr>
                        <a:t>12.515</a:t>
                      </a:r>
                      <a:endParaRPr lang="en-GB" dirty="0"/>
                    </a:p>
                  </a:txBody>
                  <a:tcPr/>
                </a:tc>
                <a:tc>
                  <a:txBody>
                    <a:bodyPr/>
                    <a:lstStyle/>
                    <a:p>
                      <a:r>
                        <a:rPr lang="en-GB" dirty="0">
                          <a:effectLst/>
                        </a:rPr>
                        <a:t>0.577</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tc>
                <a:extLst>
                  <a:ext uri="{0D108BD9-81ED-4DB2-BD59-A6C34878D82A}">
                    <a16:rowId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solidFill>
                      <a:schemeClr val="accent6">
                        <a:lumMod val="40000"/>
                        <a:lumOff val="60000"/>
                      </a:schemeClr>
                    </a:solidFill>
                  </a:tcPr>
                </a:tc>
                <a:tc>
                  <a:txBody>
                    <a:bodyPr/>
                    <a:lstStyle/>
                    <a:p>
                      <a:r>
                        <a:rPr lang="en-GB" dirty="0">
                          <a:effectLst/>
                        </a:rPr>
                        <a:t>7.335</a:t>
                      </a:r>
                      <a:endParaRPr lang="en-GB" dirty="0"/>
                    </a:p>
                  </a:txBody>
                  <a:tcPr>
                    <a:solidFill>
                      <a:schemeClr val="accent6">
                        <a:lumMod val="40000"/>
                        <a:lumOff val="60000"/>
                      </a:schemeClr>
                    </a:solidFill>
                  </a:tcPr>
                </a:tc>
                <a:tc>
                  <a:txBody>
                    <a:bodyPr/>
                    <a:lstStyle/>
                    <a:p>
                      <a:r>
                        <a:rPr lang="en-GB" dirty="0">
                          <a:effectLst/>
                        </a:rPr>
                        <a:t>0.923</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per.shape</a:t>
                      </a:r>
                      <a:r>
                        <a:rPr lang="en-IN" dirty="0"/>
                        <a:t>&gt;</a:t>
                      </a:r>
                      <a:r>
                        <a:rPr lang="en-IN" dirty="0" err="1"/>
                        <a:t>per.size</a:t>
                      </a:r>
                      <a:r>
                        <a:rPr lang="en-IN" dirty="0"/>
                        <a:t>&gt;</a:t>
                      </a:r>
                      <a:r>
                        <a:rPr lang="en-IN" dirty="0" err="1"/>
                        <a:t>per.loc</a:t>
                      </a:r>
                      <a:endParaRPr lang="en-GB" dirty="0"/>
                    </a:p>
                  </a:txBody>
                  <a:tcPr>
                    <a:solidFill>
                      <a:schemeClr val="accent6">
                        <a:lumMod val="40000"/>
                        <a:lumOff val="60000"/>
                      </a:schemeClr>
                    </a:solidFill>
                  </a:tcPr>
                </a:tc>
                <a:extLst>
                  <a:ext uri="{0D108BD9-81ED-4DB2-BD59-A6C34878D82A}">
                    <a16:rowId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18.968</a:t>
                      </a:r>
                      <a:endParaRPr lang="en-GB" dirty="0"/>
                    </a:p>
                  </a:txBody>
                  <a:tcPr/>
                </a:tc>
                <a:tc>
                  <a:txBody>
                    <a:bodyPr/>
                    <a:lstStyle/>
                    <a:p>
                      <a:r>
                        <a:rPr lang="en-GB" dirty="0">
                          <a:effectLst/>
                        </a:rPr>
                        <a:t>0.327</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tc>
                <a:extLst>
                  <a:ext uri="{0D108BD9-81ED-4DB2-BD59-A6C34878D82A}">
                    <a16:rowId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solidFill>
                      <a:schemeClr val="accent6">
                        <a:lumMod val="60000"/>
                        <a:lumOff val="40000"/>
                      </a:schemeClr>
                    </a:solidFill>
                  </a:tcPr>
                </a:tc>
                <a:tc>
                  <a:txBody>
                    <a:bodyPr/>
                    <a:lstStyle/>
                    <a:p>
                      <a:r>
                        <a:rPr lang="en-GB" dirty="0">
                          <a:effectLst/>
                        </a:rPr>
                        <a:t>7.901</a:t>
                      </a:r>
                      <a:endParaRPr lang="en-GB" dirty="0"/>
                    </a:p>
                  </a:txBody>
                  <a:tcPr>
                    <a:solidFill>
                      <a:schemeClr val="accent6">
                        <a:lumMod val="60000"/>
                        <a:lumOff val="40000"/>
                      </a:schemeClr>
                    </a:solidFill>
                  </a:tcPr>
                </a:tc>
                <a:tc>
                  <a:txBody>
                    <a:bodyPr/>
                    <a:lstStyle/>
                    <a:p>
                      <a:r>
                        <a:rPr lang="en-GB" dirty="0">
                          <a:effectLst/>
                        </a:rPr>
                        <a:t>0.962</a:t>
                      </a:r>
                      <a:endParaRPr lang="en-GB" dirty="0"/>
                    </a:p>
                  </a:txBody>
                  <a:tcPr>
                    <a:solidFill>
                      <a:schemeClr val="accent6">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per.shape</a:t>
                      </a:r>
                      <a:r>
                        <a:rPr lang="en-IN" dirty="0"/>
                        <a:t>&gt;</a:t>
                      </a:r>
                      <a:r>
                        <a:rPr lang="en-IN" dirty="0" err="1"/>
                        <a:t>per.size</a:t>
                      </a:r>
                      <a:r>
                        <a:rPr lang="en-IN" dirty="0"/>
                        <a:t>&gt;</a:t>
                      </a:r>
                      <a:r>
                        <a:rPr lang="en-IN" dirty="0" err="1"/>
                        <a:t>per.loc</a:t>
                      </a:r>
                      <a:endParaRPr lang="en-GB" dirty="0"/>
                    </a:p>
                  </a:txBody>
                  <a:tcPr>
                    <a:solidFill>
                      <a:schemeClr val="accent6">
                        <a:lumMod val="60000"/>
                        <a:lumOff val="40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2508035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7E56EE-22E9-4ED1-B5EC-7F4D19F3357B}"/>
              </a:ext>
            </a:extLst>
          </p:cNvPr>
          <p:cNvSpPr>
            <a:spLocks noGrp="1"/>
          </p:cNvSpPr>
          <p:nvPr>
            <p:ph type="title"/>
          </p:nvPr>
        </p:nvSpPr>
        <p:spPr/>
        <p:txBody>
          <a:bodyPr/>
          <a:lstStyle/>
          <a:p>
            <a:r>
              <a:rPr lang="en-US" dirty="0"/>
              <a:t>Exploring the data (Overview 2)</a:t>
            </a:r>
          </a:p>
        </p:txBody>
      </p:sp>
      <p:sp>
        <p:nvSpPr>
          <p:cNvPr id="3" name="Content Placeholder 2">
            <a:extLst>
              <a:ext uri="{FF2B5EF4-FFF2-40B4-BE49-F238E27FC236}">
                <a16:creationId xmlns:a16="http://schemas.microsoft.com/office/drawing/2014/main" id="{511E5792-09E2-447C-AD1E-24ABC5C74A5B}"/>
              </a:ext>
            </a:extLst>
          </p:cNvPr>
          <p:cNvSpPr>
            <a:spLocks noGrp="1"/>
          </p:cNvSpPr>
          <p:nvPr>
            <p:ph idx="1"/>
          </p:nvPr>
        </p:nvSpPr>
        <p:spPr/>
        <p:txBody>
          <a:bodyPr>
            <a:normAutofit/>
          </a:bodyPr>
          <a:lstStyle/>
          <a:p>
            <a:r>
              <a:rPr lang="en-US" dirty="0"/>
              <a:t>Channels are defined based on the eType column.</a:t>
            </a:r>
          </a:p>
          <a:p>
            <a:r>
              <a:rPr lang="en-US" b="1" dirty="0"/>
              <a:t>Many</a:t>
            </a:r>
            <a:r>
              <a:rPr lang="en-US" dirty="0"/>
              <a:t> of the channels also include:</a:t>
            </a:r>
          </a:p>
          <a:p>
            <a:pPr lvl="1"/>
            <a:r>
              <a:rPr lang="en-US" b="1" dirty="0"/>
              <a:t>Weight</a:t>
            </a:r>
            <a:r>
              <a:rPr lang="en-US" dirty="0"/>
              <a:t>: float values with different meaning based on the channel</a:t>
            </a:r>
            <a:endParaRPr lang="en-US" b="1" dirty="0"/>
          </a:p>
          <a:p>
            <a:pPr lvl="1"/>
            <a:r>
              <a:rPr lang="en-US" b="1" dirty="0" err="1"/>
              <a:t>SourceLocation</a:t>
            </a:r>
            <a:r>
              <a:rPr lang="en-US" dirty="0"/>
              <a:t>: integer values between 0 and 5 representing countries</a:t>
            </a:r>
          </a:p>
          <a:p>
            <a:pPr lvl="1"/>
            <a:r>
              <a:rPr lang="en-US" b="1" dirty="0" err="1"/>
              <a:t>TargetLocation</a:t>
            </a:r>
            <a:r>
              <a:rPr lang="en-US" dirty="0"/>
              <a:t>: integer values between 0 and 5 representing countries</a:t>
            </a:r>
          </a:p>
          <a:p>
            <a:pPr lvl="1"/>
            <a:r>
              <a:rPr lang="en-US" b="1" dirty="0" err="1"/>
              <a:t>SourceLatitude</a:t>
            </a:r>
            <a:r>
              <a:rPr lang="en-US" dirty="0"/>
              <a:t>: latitude locations within the country </a:t>
            </a:r>
          </a:p>
          <a:p>
            <a:pPr lvl="1"/>
            <a:r>
              <a:rPr lang="en-US" b="1" dirty="0" err="1"/>
              <a:t>SourceLongitude</a:t>
            </a:r>
            <a:r>
              <a:rPr lang="en-US" dirty="0"/>
              <a:t>: longitude locations within the country</a:t>
            </a:r>
          </a:p>
          <a:p>
            <a:pPr lvl="1"/>
            <a:r>
              <a:rPr lang="en-US" b="1" dirty="0" err="1"/>
              <a:t>TargetLatitude</a:t>
            </a:r>
            <a:r>
              <a:rPr lang="en-US" dirty="0"/>
              <a:t>: latitude locations within the country</a:t>
            </a:r>
          </a:p>
          <a:p>
            <a:pPr lvl="1"/>
            <a:r>
              <a:rPr lang="en-US" b="1" dirty="0" err="1"/>
              <a:t>TargetLongitude</a:t>
            </a:r>
            <a:r>
              <a:rPr lang="en-US" dirty="0"/>
              <a:t>: longitude locations within the country</a:t>
            </a:r>
          </a:p>
        </p:txBody>
      </p:sp>
    </p:spTree>
    <p:extLst>
      <p:ext uri="{BB962C8B-B14F-4D97-AF65-F5344CB8AC3E}">
        <p14:creationId xmlns:p14="http://schemas.microsoft.com/office/powerpoint/2010/main" val="285432768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a:t>Page Rank</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74251323"/>
              </p:ext>
            </p:extLst>
          </p:nvPr>
        </p:nvGraphicFramePr>
        <p:xfrm>
          <a:off x="838200" y="1825625"/>
          <a:ext cx="10515600" cy="222504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20000"/>
                    </a:ext>
                  </a:extLst>
                </a:gridCol>
                <a:gridCol w="2114191">
                  <a:extLst>
                    <a:ext uri="{9D8B030D-6E8A-4147-A177-3AD203B41FA5}">
                      <a16:colId xmlns:a16="http://schemas.microsoft.com/office/drawing/2014/main" val="20001"/>
                    </a:ext>
                  </a:extLst>
                </a:gridCol>
                <a:gridCol w="1613139">
                  <a:extLst>
                    <a:ext uri="{9D8B030D-6E8A-4147-A177-3AD203B41FA5}">
                      <a16:colId xmlns:a16="http://schemas.microsoft.com/office/drawing/2014/main" val="20002"/>
                    </a:ext>
                  </a:extLst>
                </a:gridCol>
                <a:gridCol w="4159370">
                  <a:extLst>
                    <a:ext uri="{9D8B030D-6E8A-4147-A177-3AD203B41FA5}">
                      <a16:colId xmlns:a16="http://schemas.microsoft.com/office/drawing/2014/main" val="20003"/>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tc>
                  <a:txBody>
                    <a:bodyPr/>
                    <a:lstStyle/>
                    <a:p>
                      <a:r>
                        <a:rPr lang="en-IN" dirty="0"/>
                        <a:t>Difference</a:t>
                      </a:r>
                      <a:endParaRPr lang="en-GB" dirty="0"/>
                    </a:p>
                  </a:txBody>
                  <a:tcPr/>
                </a:tc>
                <a:extLst>
                  <a:ext uri="{0D108BD9-81ED-4DB2-BD59-A6C34878D82A}">
                    <a16:rowId xmlns:a16="http://schemas.microsoft.com/office/drawing/2014/main"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0.00074</a:t>
                      </a:r>
                      <a:endParaRPr lang="en-GB" dirty="0"/>
                    </a:p>
                  </a:txBody>
                  <a:tcPr>
                    <a:solidFill>
                      <a:schemeClr val="accent6">
                        <a:lumMod val="40000"/>
                        <a:lumOff val="60000"/>
                      </a:schemeClr>
                    </a:solidFill>
                  </a:tcPr>
                </a:tc>
                <a:tc>
                  <a:txBody>
                    <a:bodyPr/>
                    <a:lstStyle/>
                    <a:p>
                      <a:r>
                        <a:rPr lang="en-GB" dirty="0">
                          <a:effectLst/>
                        </a:rPr>
                        <a:t>0.752</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per.shape</a:t>
                      </a:r>
                      <a:r>
                        <a:rPr lang="en-IN" dirty="0"/>
                        <a:t>&gt;</a:t>
                      </a:r>
                      <a:r>
                        <a:rPr lang="en-IN" dirty="0" err="1"/>
                        <a:t>per.loc</a:t>
                      </a:r>
                      <a:r>
                        <a:rPr lang="en-IN" dirty="0"/>
                        <a:t>&gt;</a:t>
                      </a:r>
                      <a:r>
                        <a:rPr lang="en-IN" dirty="0" err="1"/>
                        <a:t>per.size</a:t>
                      </a:r>
                      <a:endParaRPr lang="en-GB" dirty="0"/>
                    </a:p>
                  </a:txBody>
                  <a:tcPr>
                    <a:solidFill>
                      <a:schemeClr val="accent6">
                        <a:lumMod val="40000"/>
                        <a:lumOff val="60000"/>
                      </a:schemeClr>
                    </a:solidFill>
                  </a:tcP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solidFill>
                      <a:schemeClr val="accent6">
                        <a:lumMod val="60000"/>
                        <a:lumOff val="40000"/>
                      </a:schemeClr>
                    </a:solidFill>
                  </a:tcPr>
                </a:tc>
                <a:tc>
                  <a:txBody>
                    <a:bodyPr/>
                    <a:lstStyle/>
                    <a:p>
                      <a:r>
                        <a:rPr lang="en-GB" dirty="0">
                          <a:effectLst/>
                        </a:rPr>
                        <a:t>0.00070</a:t>
                      </a:r>
                      <a:endParaRPr lang="en-GB" dirty="0"/>
                    </a:p>
                  </a:txBody>
                  <a:tcPr>
                    <a:solidFill>
                      <a:schemeClr val="accent6">
                        <a:lumMod val="60000"/>
                        <a:lumOff val="40000"/>
                      </a:schemeClr>
                    </a:solidFill>
                  </a:tcPr>
                </a:tc>
                <a:tc>
                  <a:txBody>
                    <a:bodyPr/>
                    <a:lstStyle/>
                    <a:p>
                      <a:r>
                        <a:rPr lang="en-GB" dirty="0">
                          <a:effectLst/>
                        </a:rPr>
                        <a:t>0.805</a:t>
                      </a:r>
                      <a:endParaRPr lang="en-GB" dirty="0"/>
                    </a:p>
                  </a:txBody>
                  <a:tcPr>
                    <a:solidFill>
                      <a:schemeClr val="accent6">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per.shape</a:t>
                      </a:r>
                      <a:r>
                        <a:rPr lang="en-IN" dirty="0"/>
                        <a:t>&gt;</a:t>
                      </a:r>
                      <a:r>
                        <a:rPr lang="en-IN" dirty="0" err="1"/>
                        <a:t>per.loc</a:t>
                      </a:r>
                      <a:r>
                        <a:rPr lang="en-IN" dirty="0"/>
                        <a:t>&gt;</a:t>
                      </a:r>
                      <a:r>
                        <a:rPr lang="en-IN" dirty="0" err="1"/>
                        <a:t>per.size</a:t>
                      </a:r>
                      <a:endParaRPr lang="en-GB" dirty="0"/>
                    </a:p>
                  </a:txBody>
                  <a:tcPr>
                    <a:solidFill>
                      <a:schemeClr val="accent6">
                        <a:lumMod val="60000"/>
                        <a:lumOff val="40000"/>
                      </a:schemeClr>
                    </a:solidFill>
                  </a:tcPr>
                </a:tc>
                <a:extLst>
                  <a:ext uri="{0D108BD9-81ED-4DB2-BD59-A6C34878D82A}">
                    <a16:rowId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tc>
                <a:tc>
                  <a:txBody>
                    <a:bodyPr/>
                    <a:lstStyle/>
                    <a:p>
                      <a:r>
                        <a:rPr lang="en-GB" dirty="0">
                          <a:effectLst/>
                        </a:rPr>
                        <a:t>0.00130</a:t>
                      </a:r>
                      <a:endParaRPr lang="en-GB" dirty="0"/>
                    </a:p>
                  </a:txBody>
                  <a:tcPr/>
                </a:tc>
                <a:tc>
                  <a:txBody>
                    <a:bodyPr/>
                    <a:lstStyle/>
                    <a:p>
                      <a:r>
                        <a:rPr lang="en-GB" dirty="0">
                          <a:effectLst/>
                        </a:rPr>
                        <a:t>0.425</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IN" dirty="0"/>
                        <a:t>&gt;</a:t>
                      </a:r>
                      <a:r>
                        <a:rPr lang="en-IN" dirty="0" err="1"/>
                        <a:t>per.shape</a:t>
                      </a:r>
                      <a:r>
                        <a:rPr lang="en-IN" dirty="0"/>
                        <a:t>&gt;</a:t>
                      </a:r>
                      <a:r>
                        <a:rPr lang="en-IN" dirty="0" err="1"/>
                        <a:t>per.size</a:t>
                      </a:r>
                      <a:endParaRPr lang="en-GB" dirty="0"/>
                    </a:p>
                  </a:txBody>
                  <a:tcPr/>
                </a:tc>
                <a:extLst>
                  <a:ext uri="{0D108BD9-81ED-4DB2-BD59-A6C34878D82A}">
                    <a16:rowId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0.00151</a:t>
                      </a:r>
                      <a:endParaRPr lang="en-GB" dirty="0"/>
                    </a:p>
                  </a:txBody>
                  <a:tcPr/>
                </a:tc>
                <a:tc>
                  <a:txBody>
                    <a:bodyPr/>
                    <a:lstStyle/>
                    <a:p>
                      <a:r>
                        <a:rPr lang="en-GB" dirty="0">
                          <a:effectLst/>
                        </a:rPr>
                        <a:t>0.032</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tc>
                <a:extLst>
                  <a:ext uri="{0D108BD9-81ED-4DB2-BD59-A6C34878D82A}">
                    <a16:rowId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tc>
                <a:tc>
                  <a:txBody>
                    <a:bodyPr/>
                    <a:lstStyle/>
                    <a:p>
                      <a:r>
                        <a:rPr lang="en-GB" dirty="0">
                          <a:effectLst/>
                        </a:rPr>
                        <a:t>0.00264</a:t>
                      </a:r>
                      <a:endParaRPr lang="en-GB" dirty="0"/>
                    </a:p>
                  </a:txBody>
                  <a:tcPr/>
                </a:tc>
                <a:tc>
                  <a:txBody>
                    <a:bodyPr/>
                    <a:lstStyle/>
                    <a:p>
                      <a:r>
                        <a:rPr lang="en-GB" dirty="0">
                          <a:effectLst/>
                        </a:rPr>
                        <a:t>0.00009</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3234225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a:t>Wasserstein Visualizations</a:t>
            </a:r>
          </a:p>
        </p:txBody>
      </p:sp>
    </p:spTree>
    <p:extLst>
      <p:ext uri="{BB962C8B-B14F-4D97-AF65-F5344CB8AC3E}">
        <p14:creationId xmlns:p14="http://schemas.microsoft.com/office/powerpoint/2010/main" val="183490925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a:t>Degree</a:t>
            </a:r>
            <a:endParaRPr lang="en-GB" dirty="0"/>
          </a:p>
        </p:txBody>
      </p:sp>
      <p:pic>
        <p:nvPicPr>
          <p:cNvPr id="7" name="Content Placeholder 6">
            <a:extLst>
              <a:ext uri="{FF2B5EF4-FFF2-40B4-BE49-F238E27FC236}">
                <a16:creationId xmlns:a16="http://schemas.microsoft.com/office/drawing/2014/main" id="{B46CCA64-638E-43F9-AD9D-4925766901A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62250" y="1858169"/>
            <a:ext cx="6667500" cy="4286250"/>
          </a:xfrm>
        </p:spPr>
      </p:pic>
    </p:spTree>
    <p:extLst>
      <p:ext uri="{BB962C8B-B14F-4D97-AF65-F5344CB8AC3E}">
        <p14:creationId xmlns:p14="http://schemas.microsoft.com/office/powerpoint/2010/main" val="174886071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err="1"/>
              <a:t>Betweenness</a:t>
            </a:r>
            <a:endParaRPr lang="en-GB" dirty="0"/>
          </a:p>
        </p:txBody>
      </p:sp>
      <p:pic>
        <p:nvPicPr>
          <p:cNvPr id="11" name="Content Placeholder 10">
            <a:extLst>
              <a:ext uri="{FF2B5EF4-FFF2-40B4-BE49-F238E27FC236}">
                <a16:creationId xmlns:a16="http://schemas.microsoft.com/office/drawing/2014/main" id="{3408DD30-A571-42E8-B8A8-3D8618F29D4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62250" y="1858169"/>
            <a:ext cx="6667500" cy="4286250"/>
          </a:xfrm>
        </p:spPr>
      </p:pic>
    </p:spTree>
    <p:extLst>
      <p:ext uri="{BB962C8B-B14F-4D97-AF65-F5344CB8AC3E}">
        <p14:creationId xmlns:p14="http://schemas.microsoft.com/office/powerpoint/2010/main" val="375623587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a:t>Page Rank</a:t>
            </a:r>
            <a:endParaRPr lang="en-GB" dirty="0"/>
          </a:p>
        </p:txBody>
      </p:sp>
      <p:pic>
        <p:nvPicPr>
          <p:cNvPr id="11" name="Content Placeholder 10">
            <a:extLst>
              <a:ext uri="{FF2B5EF4-FFF2-40B4-BE49-F238E27FC236}">
                <a16:creationId xmlns:a16="http://schemas.microsoft.com/office/drawing/2014/main" id="{D9DA5B3D-0230-4866-ADD4-DD24B562FE3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62250" y="1858169"/>
            <a:ext cx="6667500" cy="4286250"/>
          </a:xfrm>
        </p:spPr>
      </p:pic>
    </p:spTree>
    <p:extLst>
      <p:ext uri="{BB962C8B-B14F-4D97-AF65-F5344CB8AC3E}">
        <p14:creationId xmlns:p14="http://schemas.microsoft.com/office/powerpoint/2010/main" val="394460435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Energy Metric</a:t>
            </a:r>
            <a:br>
              <a:rPr lang="en-IN" dirty="0"/>
            </a:br>
            <a:r>
              <a:rPr lang="en-IN" sz="2800" dirty="0"/>
              <a:t>Degree</a:t>
            </a:r>
            <a:endParaRPr lang="en-GB" dirty="0"/>
          </a:p>
        </p:txBody>
      </p:sp>
      <p:pic>
        <p:nvPicPr>
          <p:cNvPr id="6" name="Content Placeholder 5">
            <a:extLst>
              <a:ext uri="{FF2B5EF4-FFF2-40B4-BE49-F238E27FC236}">
                <a16:creationId xmlns:a16="http://schemas.microsoft.com/office/drawing/2014/main" id="{4BEA0DDB-0D91-4CF9-9913-BB10AE026A0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62250" y="1858169"/>
            <a:ext cx="6667500" cy="4286250"/>
          </a:xfrm>
        </p:spPr>
      </p:pic>
    </p:spTree>
    <p:extLst>
      <p:ext uri="{BB962C8B-B14F-4D97-AF65-F5344CB8AC3E}">
        <p14:creationId xmlns:p14="http://schemas.microsoft.com/office/powerpoint/2010/main" val="7044209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Energy Metric</a:t>
            </a:r>
            <a:br>
              <a:rPr lang="en-IN" dirty="0"/>
            </a:br>
            <a:r>
              <a:rPr lang="en-IN" sz="2800" dirty="0"/>
              <a:t>Betweenness</a:t>
            </a:r>
            <a:endParaRPr lang="en-GB" dirty="0"/>
          </a:p>
        </p:txBody>
      </p:sp>
      <p:pic>
        <p:nvPicPr>
          <p:cNvPr id="6" name="Content Placeholder 5">
            <a:extLst>
              <a:ext uri="{FF2B5EF4-FFF2-40B4-BE49-F238E27FC236}">
                <a16:creationId xmlns:a16="http://schemas.microsoft.com/office/drawing/2014/main" id="{33FBBE0B-C095-40A4-9648-8ED17692366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62250" y="1858169"/>
            <a:ext cx="6667500" cy="4286250"/>
          </a:xfrm>
        </p:spPr>
      </p:pic>
    </p:spTree>
    <p:extLst>
      <p:ext uri="{BB962C8B-B14F-4D97-AF65-F5344CB8AC3E}">
        <p14:creationId xmlns:p14="http://schemas.microsoft.com/office/powerpoint/2010/main" val="283441395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Energy Metric</a:t>
            </a:r>
            <a:br>
              <a:rPr lang="en-IN" dirty="0"/>
            </a:br>
            <a:r>
              <a:rPr lang="en-IN" sz="2800" dirty="0"/>
              <a:t>Page Rank</a:t>
            </a:r>
            <a:endParaRPr lang="en-GB" dirty="0"/>
          </a:p>
        </p:txBody>
      </p:sp>
      <p:pic>
        <p:nvPicPr>
          <p:cNvPr id="6" name="Content Placeholder 5">
            <a:extLst>
              <a:ext uri="{FF2B5EF4-FFF2-40B4-BE49-F238E27FC236}">
                <a16:creationId xmlns:a16="http://schemas.microsoft.com/office/drawing/2014/main" id="{61D89BC8-BE78-458B-91FB-6BAE81535E3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62250" y="1858169"/>
            <a:ext cx="6667500" cy="4286250"/>
          </a:xfrm>
        </p:spPr>
      </p:pic>
    </p:spTree>
    <p:extLst>
      <p:ext uri="{BB962C8B-B14F-4D97-AF65-F5344CB8AC3E}">
        <p14:creationId xmlns:p14="http://schemas.microsoft.com/office/powerpoint/2010/main" val="416132270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Ranking Method for Similarity:</a:t>
            </a:r>
            <a:endParaRPr lang="en-GB" dirty="0"/>
          </a:p>
        </p:txBody>
      </p:sp>
      <p:sp>
        <p:nvSpPr>
          <p:cNvPr id="3" name="Content Placeholder 2"/>
          <p:cNvSpPr>
            <a:spLocks noGrp="1"/>
          </p:cNvSpPr>
          <p:nvPr>
            <p:ph idx="1"/>
          </p:nvPr>
        </p:nvSpPr>
        <p:spPr/>
        <p:txBody>
          <a:bodyPr/>
          <a:lstStyle/>
          <a:p>
            <a:r>
              <a:rPr lang="en-IN" dirty="0"/>
              <a:t>Normalised Wasserstein Distance (across a measure) -&gt; similarity measure</a:t>
            </a:r>
          </a:p>
          <a:p>
            <a:r>
              <a:rPr lang="en-IN" dirty="0"/>
              <a:t>p-values from </a:t>
            </a:r>
            <a:r>
              <a:rPr lang="en-IN" dirty="0" err="1"/>
              <a:t>wasserstein.test</a:t>
            </a:r>
            <a:r>
              <a:rPr lang="en-IN" dirty="0"/>
              <a:t> (for that measure) -&gt; weights</a:t>
            </a:r>
          </a:p>
          <a:p>
            <a:r>
              <a:rPr lang="en-IN" dirty="0"/>
              <a:t>Rank, r = summation(sim(g)*w)/summation(w)</a:t>
            </a:r>
          </a:p>
          <a:p>
            <a:pPr marL="0" indent="0">
              <a:buNone/>
            </a:pPr>
            <a:endParaRPr lang="en-GB" dirty="0"/>
          </a:p>
        </p:txBody>
      </p:sp>
    </p:spTree>
    <p:extLst>
      <p:ext uri="{BB962C8B-B14F-4D97-AF65-F5344CB8AC3E}">
        <p14:creationId xmlns:p14="http://schemas.microsoft.com/office/powerpoint/2010/main" val="257701564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1202503897"/>
              </p:ext>
            </p:extLst>
          </p:nvPr>
        </p:nvGraphicFramePr>
        <p:xfrm>
          <a:off x="577970" y="730037"/>
          <a:ext cx="4277264" cy="2494280"/>
        </p:xfrm>
        <a:graphic>
          <a:graphicData uri="http://schemas.openxmlformats.org/drawingml/2006/table">
            <a:tbl>
              <a:tblPr firstRow="1" bandRow="1">
                <a:tableStyleId>{5C22544A-7EE6-4342-B048-85BDC9FD1C3A}</a:tableStyleId>
              </a:tblPr>
              <a:tblGrid>
                <a:gridCol w="1769052">
                  <a:extLst>
                    <a:ext uri="{9D8B030D-6E8A-4147-A177-3AD203B41FA5}">
                      <a16:colId xmlns:a16="http://schemas.microsoft.com/office/drawing/2014/main" val="20000"/>
                    </a:ext>
                  </a:extLst>
                </a:gridCol>
                <a:gridCol w="1422691">
                  <a:extLst>
                    <a:ext uri="{9D8B030D-6E8A-4147-A177-3AD203B41FA5}">
                      <a16:colId xmlns:a16="http://schemas.microsoft.com/office/drawing/2014/main" val="20001"/>
                    </a:ext>
                  </a:extLst>
                </a:gridCol>
                <a:gridCol w="1085521">
                  <a:extLst>
                    <a:ext uri="{9D8B030D-6E8A-4147-A177-3AD203B41FA5}">
                      <a16:colId xmlns:a16="http://schemas.microsoft.com/office/drawing/2014/main" val="20002"/>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extLst>
                  <a:ext uri="{0D108BD9-81ED-4DB2-BD59-A6C34878D82A}">
                    <a16:rowId xmlns:a16="http://schemas.microsoft.com/office/drawing/2014/main"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7.184</a:t>
                      </a:r>
                      <a:endParaRPr lang="en-GB" dirty="0"/>
                    </a:p>
                  </a:txBody>
                  <a:tcPr>
                    <a:solidFill>
                      <a:schemeClr val="accent6">
                        <a:lumMod val="40000"/>
                        <a:lumOff val="60000"/>
                      </a:schemeClr>
                    </a:solidFill>
                  </a:tcPr>
                </a:tc>
                <a:tc>
                  <a:txBody>
                    <a:bodyPr/>
                    <a:lstStyle/>
                    <a:p>
                      <a:r>
                        <a:rPr lang="en-GB" dirty="0">
                          <a:effectLst/>
                        </a:rPr>
                        <a:t>0.093</a:t>
                      </a:r>
                      <a:endParaRPr lang="en-GB" dirty="0"/>
                    </a:p>
                  </a:txBody>
                  <a:tcPr>
                    <a:solidFill>
                      <a:schemeClr val="accent6">
                        <a:lumMod val="40000"/>
                        <a:lumOff val="60000"/>
                      </a:schemeClr>
                    </a:solidFill>
                  </a:tcP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solidFill>
                      <a:schemeClr val="accent6">
                        <a:lumMod val="60000"/>
                        <a:lumOff val="40000"/>
                      </a:schemeClr>
                    </a:solidFill>
                  </a:tcPr>
                </a:tc>
                <a:tc>
                  <a:txBody>
                    <a:bodyPr/>
                    <a:lstStyle/>
                    <a:p>
                      <a:r>
                        <a:rPr lang="en-GB" dirty="0">
                          <a:effectLst/>
                        </a:rPr>
                        <a:t>6.195</a:t>
                      </a:r>
                      <a:endParaRPr lang="en-GB" dirty="0"/>
                    </a:p>
                  </a:txBody>
                  <a:tcPr>
                    <a:solidFill>
                      <a:schemeClr val="accent6">
                        <a:lumMod val="60000"/>
                        <a:lumOff val="40000"/>
                      </a:schemeClr>
                    </a:solidFill>
                  </a:tcPr>
                </a:tc>
                <a:tc>
                  <a:txBody>
                    <a:bodyPr/>
                    <a:lstStyle/>
                    <a:p>
                      <a:r>
                        <a:rPr lang="en-GB" dirty="0">
                          <a:effectLst/>
                        </a:rPr>
                        <a:t>0.594</a:t>
                      </a:r>
                      <a:endParaRPr lang="en-GB" dirty="0"/>
                    </a:p>
                  </a:txBody>
                  <a:tcPr>
                    <a:solidFill>
                      <a:schemeClr val="accent6">
                        <a:lumMod val="60000"/>
                        <a:lumOff val="40000"/>
                      </a:schemeClr>
                    </a:solidFill>
                  </a:tcPr>
                </a:tc>
                <a:extLst>
                  <a:ext uri="{0D108BD9-81ED-4DB2-BD59-A6C34878D82A}">
                    <a16:rowId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tc>
                <a:tc>
                  <a:txBody>
                    <a:bodyPr/>
                    <a:lstStyle/>
                    <a:p>
                      <a:r>
                        <a:rPr lang="en-GB" dirty="0">
                          <a:effectLst/>
                        </a:rPr>
                        <a:t>11.695</a:t>
                      </a:r>
                      <a:endParaRPr lang="en-GB" dirty="0"/>
                    </a:p>
                  </a:txBody>
                  <a:tcPr/>
                </a:tc>
                <a:tc>
                  <a:txBody>
                    <a:bodyPr/>
                    <a:lstStyle/>
                    <a:p>
                      <a:r>
                        <a:rPr lang="en-GB" dirty="0">
                          <a:effectLst/>
                        </a:rPr>
                        <a:t>0.002</a:t>
                      </a:r>
                      <a:endParaRPr lang="en-GB" dirty="0"/>
                    </a:p>
                  </a:txBody>
                  <a:tcPr/>
                </a:tc>
                <a:extLst>
                  <a:ext uri="{0D108BD9-81ED-4DB2-BD59-A6C34878D82A}">
                    <a16:rowId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13.286</a:t>
                      </a:r>
                      <a:endParaRPr lang="en-GB" dirty="0"/>
                    </a:p>
                  </a:txBody>
                  <a:tcPr/>
                </a:tc>
                <a:tc>
                  <a:txBody>
                    <a:bodyPr/>
                    <a:lstStyle/>
                    <a:p>
                      <a:r>
                        <a:rPr lang="en-GB" dirty="0">
                          <a:effectLst/>
                        </a:rPr>
                        <a:t>0.00009</a:t>
                      </a:r>
                      <a:endParaRPr lang="en-GB" dirty="0"/>
                    </a:p>
                  </a:txBody>
                  <a:tcPr/>
                </a:tc>
                <a:extLst>
                  <a:ext uri="{0D108BD9-81ED-4DB2-BD59-A6C34878D82A}">
                    <a16:rowId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tc>
                <a:tc>
                  <a:txBody>
                    <a:bodyPr/>
                    <a:lstStyle/>
                    <a:p>
                      <a:r>
                        <a:rPr lang="en-GB" dirty="0">
                          <a:effectLst/>
                        </a:rPr>
                        <a:t>20.927</a:t>
                      </a:r>
                      <a:endParaRPr lang="en-GB" dirty="0"/>
                    </a:p>
                  </a:txBody>
                  <a:tcPr/>
                </a:tc>
                <a:tc>
                  <a:txBody>
                    <a:bodyPr/>
                    <a:lstStyle/>
                    <a:p>
                      <a:r>
                        <a:rPr lang="en-GB" dirty="0">
                          <a:effectLst/>
                        </a:rPr>
                        <a:t>0.00009</a:t>
                      </a:r>
                      <a:endParaRPr lang="en-GB" dirty="0"/>
                    </a:p>
                  </a:txBody>
                  <a:tcPr/>
                </a:tc>
                <a:extLst>
                  <a:ext uri="{0D108BD9-81ED-4DB2-BD59-A6C34878D82A}">
                    <a16:rowId xmlns:a16="http://schemas.microsoft.com/office/drawing/2014/main" val="10005"/>
                  </a:ext>
                </a:extLst>
              </a:tr>
            </a:tbl>
          </a:graphicData>
        </a:graphic>
      </p:graphicFrame>
      <p:sp>
        <p:nvSpPr>
          <p:cNvPr id="3" name="TextBox 2"/>
          <p:cNvSpPr txBox="1"/>
          <p:nvPr/>
        </p:nvSpPr>
        <p:spPr>
          <a:xfrm>
            <a:off x="577970" y="336430"/>
            <a:ext cx="3666226" cy="369332"/>
          </a:xfrm>
          <a:prstGeom prst="rect">
            <a:avLst/>
          </a:prstGeom>
          <a:noFill/>
        </p:spPr>
        <p:txBody>
          <a:bodyPr wrap="square" rtlCol="0">
            <a:spAutoFit/>
          </a:bodyPr>
          <a:lstStyle/>
          <a:p>
            <a:r>
              <a:rPr lang="en-IN" dirty="0"/>
              <a:t>Measurement 1: Degree</a:t>
            </a:r>
            <a:endParaRPr lang="en-GB" dirty="0"/>
          </a:p>
        </p:txBody>
      </p:sp>
      <p:sp>
        <p:nvSpPr>
          <p:cNvPr id="5" name="TextBox 4"/>
          <p:cNvSpPr txBox="1"/>
          <p:nvPr/>
        </p:nvSpPr>
        <p:spPr>
          <a:xfrm>
            <a:off x="6134819" y="360705"/>
            <a:ext cx="3950898" cy="369332"/>
          </a:xfrm>
          <a:prstGeom prst="rect">
            <a:avLst/>
          </a:prstGeom>
          <a:noFill/>
        </p:spPr>
        <p:txBody>
          <a:bodyPr wrap="square" rtlCol="0">
            <a:spAutoFit/>
          </a:bodyPr>
          <a:lstStyle/>
          <a:p>
            <a:r>
              <a:rPr lang="en-IN" dirty="0"/>
              <a:t>Measurement 2: Eigen Centrality</a:t>
            </a:r>
            <a:endParaRPr lang="en-GB" dirty="0"/>
          </a:p>
        </p:txBody>
      </p:sp>
      <p:graphicFrame>
        <p:nvGraphicFramePr>
          <p:cNvPr id="7" name="Table 6"/>
          <p:cNvGraphicFramePr>
            <a:graphicFrameLocks noGrp="1"/>
          </p:cNvGraphicFramePr>
          <p:nvPr>
            <p:extLst>
              <p:ext uri="{D42A27DB-BD31-4B8C-83A1-F6EECF244321}">
                <p14:modId xmlns:p14="http://schemas.microsoft.com/office/powerpoint/2010/main" val="434289646"/>
              </p:ext>
            </p:extLst>
          </p:nvPr>
        </p:nvGraphicFramePr>
        <p:xfrm>
          <a:off x="6134819" y="705762"/>
          <a:ext cx="4846608" cy="2494280"/>
        </p:xfrm>
        <a:graphic>
          <a:graphicData uri="http://schemas.openxmlformats.org/drawingml/2006/table">
            <a:tbl>
              <a:tblPr firstRow="1" bandRow="1">
                <a:tableStyleId>{5C22544A-7EE6-4342-B048-85BDC9FD1C3A}</a:tableStyleId>
              </a:tblPr>
              <a:tblGrid>
                <a:gridCol w="2004529">
                  <a:extLst>
                    <a:ext uri="{9D8B030D-6E8A-4147-A177-3AD203B41FA5}">
                      <a16:colId xmlns:a16="http://schemas.microsoft.com/office/drawing/2014/main" val="20000"/>
                    </a:ext>
                  </a:extLst>
                </a:gridCol>
                <a:gridCol w="1612065">
                  <a:extLst>
                    <a:ext uri="{9D8B030D-6E8A-4147-A177-3AD203B41FA5}">
                      <a16:colId xmlns:a16="http://schemas.microsoft.com/office/drawing/2014/main" val="20001"/>
                    </a:ext>
                  </a:extLst>
                </a:gridCol>
                <a:gridCol w="1230014">
                  <a:extLst>
                    <a:ext uri="{9D8B030D-6E8A-4147-A177-3AD203B41FA5}">
                      <a16:colId xmlns:a16="http://schemas.microsoft.com/office/drawing/2014/main" val="20002"/>
                    </a:ext>
                  </a:extLst>
                </a:gridCol>
              </a:tblGrid>
              <a:tr h="628245">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extLst>
                  <a:ext uri="{0D108BD9-81ED-4DB2-BD59-A6C34878D82A}">
                    <a16:rowId xmlns:a16="http://schemas.microsoft.com/office/drawing/2014/main"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0.071</a:t>
                      </a:r>
                      <a:endParaRPr lang="en-GB" dirty="0"/>
                    </a:p>
                  </a:txBody>
                  <a:tcPr>
                    <a:solidFill>
                      <a:schemeClr val="accent6">
                        <a:lumMod val="40000"/>
                        <a:lumOff val="60000"/>
                      </a:schemeClr>
                    </a:solidFill>
                  </a:tcPr>
                </a:tc>
                <a:tc>
                  <a:txBody>
                    <a:bodyPr/>
                    <a:lstStyle/>
                    <a:p>
                      <a:r>
                        <a:rPr lang="en-GB" dirty="0">
                          <a:effectLst/>
                        </a:rPr>
                        <a:t>0.136</a:t>
                      </a:r>
                      <a:endParaRPr lang="en-GB" dirty="0"/>
                    </a:p>
                  </a:txBody>
                  <a:tcPr>
                    <a:solidFill>
                      <a:schemeClr val="accent6">
                        <a:lumMod val="40000"/>
                        <a:lumOff val="60000"/>
                      </a:schemeClr>
                    </a:solidFill>
                  </a:tcP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tc>
                <a:tc>
                  <a:txBody>
                    <a:bodyPr/>
                    <a:lstStyle/>
                    <a:p>
                      <a:r>
                        <a:rPr lang="en-GB" dirty="0">
                          <a:effectLst/>
                        </a:rPr>
                        <a:t>0.086</a:t>
                      </a:r>
                      <a:endParaRPr lang="en-GB" dirty="0"/>
                    </a:p>
                  </a:txBody>
                  <a:tcPr/>
                </a:tc>
                <a:tc>
                  <a:txBody>
                    <a:bodyPr/>
                    <a:lstStyle/>
                    <a:p>
                      <a:r>
                        <a:rPr lang="en-GB" dirty="0">
                          <a:effectLst/>
                        </a:rPr>
                        <a:t>0.045</a:t>
                      </a:r>
                      <a:endParaRPr lang="en-GB" dirty="0"/>
                    </a:p>
                  </a:txBody>
                  <a:tcPr/>
                </a:tc>
                <a:extLst>
                  <a:ext uri="{0D108BD9-81ED-4DB2-BD59-A6C34878D82A}">
                    <a16:rowId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solidFill>
                      <a:schemeClr val="accent6">
                        <a:lumMod val="60000"/>
                        <a:lumOff val="40000"/>
                      </a:schemeClr>
                    </a:solidFill>
                  </a:tcPr>
                </a:tc>
                <a:tc>
                  <a:txBody>
                    <a:bodyPr/>
                    <a:lstStyle/>
                    <a:p>
                      <a:r>
                        <a:rPr lang="en-GB" dirty="0">
                          <a:effectLst/>
                        </a:rPr>
                        <a:t>0.074</a:t>
                      </a:r>
                      <a:endParaRPr lang="en-GB" dirty="0"/>
                    </a:p>
                  </a:txBody>
                  <a:tcPr>
                    <a:solidFill>
                      <a:schemeClr val="accent6">
                        <a:lumMod val="60000"/>
                        <a:lumOff val="40000"/>
                      </a:schemeClr>
                    </a:solidFill>
                  </a:tcPr>
                </a:tc>
                <a:tc>
                  <a:txBody>
                    <a:bodyPr/>
                    <a:lstStyle/>
                    <a:p>
                      <a:r>
                        <a:rPr lang="en-GB" dirty="0">
                          <a:effectLst/>
                        </a:rPr>
                        <a:t>0.154</a:t>
                      </a:r>
                      <a:endParaRPr lang="en-GB" dirty="0"/>
                    </a:p>
                  </a:txBody>
                  <a:tcPr>
                    <a:solidFill>
                      <a:schemeClr val="accent6">
                        <a:lumMod val="60000"/>
                        <a:lumOff val="40000"/>
                      </a:schemeClr>
                    </a:solidFill>
                  </a:tcPr>
                </a:tc>
                <a:extLst>
                  <a:ext uri="{0D108BD9-81ED-4DB2-BD59-A6C34878D82A}">
                    <a16:rowId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0.091</a:t>
                      </a:r>
                      <a:endParaRPr lang="en-GB" dirty="0"/>
                    </a:p>
                  </a:txBody>
                  <a:tcPr/>
                </a:tc>
                <a:tc>
                  <a:txBody>
                    <a:bodyPr/>
                    <a:lstStyle/>
                    <a:p>
                      <a:r>
                        <a:rPr lang="en-GB" dirty="0">
                          <a:effectLst/>
                        </a:rPr>
                        <a:t>0.052</a:t>
                      </a:r>
                      <a:endParaRPr lang="en-GB" dirty="0"/>
                    </a:p>
                  </a:txBody>
                  <a:tcPr/>
                </a:tc>
                <a:extLst>
                  <a:ext uri="{0D108BD9-81ED-4DB2-BD59-A6C34878D82A}">
                    <a16:rowId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tc>
                <a:tc>
                  <a:txBody>
                    <a:bodyPr/>
                    <a:lstStyle/>
                    <a:p>
                      <a:r>
                        <a:rPr lang="en-GB" dirty="0">
                          <a:effectLst/>
                        </a:rPr>
                        <a:t>0.060</a:t>
                      </a:r>
                      <a:endParaRPr lang="en-GB" dirty="0"/>
                    </a:p>
                  </a:txBody>
                  <a:tcPr/>
                </a:tc>
                <a:tc>
                  <a:txBody>
                    <a:bodyPr/>
                    <a:lstStyle/>
                    <a:p>
                      <a:r>
                        <a:rPr lang="en-GB" dirty="0">
                          <a:effectLst/>
                        </a:rPr>
                        <a:t>0.014</a:t>
                      </a:r>
                      <a:endParaRPr lang="en-GB" dirty="0"/>
                    </a:p>
                  </a:txBody>
                  <a:tcPr/>
                </a:tc>
                <a:extLst>
                  <a:ext uri="{0D108BD9-81ED-4DB2-BD59-A6C34878D82A}">
                    <a16:rowId xmlns:a16="http://schemas.microsoft.com/office/drawing/2014/main" val="10005"/>
                  </a:ext>
                </a:extLst>
              </a:tr>
            </a:tbl>
          </a:graphicData>
        </a:graphic>
      </p:graphicFrame>
      <p:sp>
        <p:nvSpPr>
          <p:cNvPr id="8" name="TextBox 7"/>
          <p:cNvSpPr txBox="1"/>
          <p:nvPr/>
        </p:nvSpPr>
        <p:spPr>
          <a:xfrm>
            <a:off x="1147313" y="3976777"/>
            <a:ext cx="9583947" cy="2308324"/>
          </a:xfrm>
          <a:prstGeom prst="rect">
            <a:avLst/>
          </a:prstGeom>
          <a:noFill/>
        </p:spPr>
        <p:txBody>
          <a:bodyPr wrap="square" rtlCol="0">
            <a:spAutoFit/>
          </a:bodyPr>
          <a:lstStyle/>
          <a:p>
            <a:r>
              <a:rPr lang="en-IN" dirty="0"/>
              <a:t>For G1:</a:t>
            </a:r>
          </a:p>
          <a:p>
            <a:r>
              <a:rPr lang="en-IN" dirty="0"/>
              <a:t>sim(G1,degree) = [1-(7.184/20.927)] ; 		 weight(G1, degree) = 0.093</a:t>
            </a:r>
          </a:p>
          <a:p>
            <a:r>
              <a:rPr lang="en-IN" dirty="0"/>
              <a:t>	           = 0.656</a:t>
            </a:r>
          </a:p>
          <a:p>
            <a:r>
              <a:rPr lang="en-IN" dirty="0"/>
              <a:t>sim(G1,eigen) = [1-(0.071/0.091)] ;  		 weight(G1, </a:t>
            </a:r>
            <a:r>
              <a:rPr lang="en-IN" dirty="0" err="1"/>
              <a:t>eigen</a:t>
            </a:r>
            <a:r>
              <a:rPr lang="en-IN" dirty="0"/>
              <a:t>) = 0.136</a:t>
            </a:r>
          </a:p>
          <a:p>
            <a:r>
              <a:rPr lang="en-IN" dirty="0"/>
              <a:t>	        = 0.219</a:t>
            </a:r>
          </a:p>
          <a:p>
            <a:r>
              <a:rPr lang="en-IN" dirty="0"/>
              <a:t>Rank(G1) = (0.656*0.093 + 0.219*0.136)/(0.093+0.136)</a:t>
            </a:r>
          </a:p>
          <a:p>
            <a:r>
              <a:rPr lang="en-IN" dirty="0"/>
              <a:t>	= 0.396</a:t>
            </a:r>
          </a:p>
          <a:p>
            <a:r>
              <a:rPr lang="en-IN" b="1" dirty="0"/>
              <a:t>Hence, higher the value more is the similarity.</a:t>
            </a:r>
          </a:p>
        </p:txBody>
      </p:sp>
    </p:spTree>
    <p:extLst>
      <p:ext uri="{BB962C8B-B14F-4D97-AF65-F5344CB8AC3E}">
        <p14:creationId xmlns:p14="http://schemas.microsoft.com/office/powerpoint/2010/main" val="2087489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2211E-8D2D-44F5-A411-D0257B8BBBD4}"/>
              </a:ext>
            </a:extLst>
          </p:cNvPr>
          <p:cNvSpPr>
            <a:spLocks noGrp="1"/>
          </p:cNvSpPr>
          <p:nvPr>
            <p:ph type="title"/>
          </p:nvPr>
        </p:nvSpPr>
        <p:spPr/>
        <p:txBody>
          <a:bodyPr/>
          <a:lstStyle/>
          <a:p>
            <a:r>
              <a:rPr lang="en-US" dirty="0"/>
              <a:t>Exploring the data (Overview 3)</a:t>
            </a:r>
          </a:p>
        </p:txBody>
      </p:sp>
      <p:sp>
        <p:nvSpPr>
          <p:cNvPr id="3" name="Content Placeholder 2">
            <a:extLst>
              <a:ext uri="{FF2B5EF4-FFF2-40B4-BE49-F238E27FC236}">
                <a16:creationId xmlns:a16="http://schemas.microsoft.com/office/drawing/2014/main" id="{CFD2027D-315E-42C2-AA32-D9A5CB2EDA84}"/>
              </a:ext>
            </a:extLst>
          </p:cNvPr>
          <p:cNvSpPr>
            <a:spLocks noGrp="1"/>
          </p:cNvSpPr>
          <p:nvPr>
            <p:ph idx="1"/>
          </p:nvPr>
        </p:nvSpPr>
        <p:spPr/>
        <p:txBody>
          <a:bodyPr>
            <a:normAutofit fontScale="92500" lnSpcReduction="10000"/>
          </a:bodyPr>
          <a:lstStyle/>
          <a:p>
            <a:r>
              <a:rPr lang="en-US" dirty="0"/>
              <a:t>Data types for each column when loading the file:</a:t>
            </a:r>
          </a:p>
          <a:p>
            <a:pPr lvl="1"/>
            <a:r>
              <a:rPr lang="en-US" dirty="0"/>
              <a:t>Source 			int64 </a:t>
            </a:r>
          </a:p>
          <a:p>
            <a:pPr lvl="1"/>
            <a:r>
              <a:rPr lang="en-US" dirty="0"/>
              <a:t>eType 			int64 </a:t>
            </a:r>
          </a:p>
          <a:p>
            <a:pPr lvl="1"/>
            <a:r>
              <a:rPr lang="en-US" dirty="0"/>
              <a:t>Target 			int64 </a:t>
            </a:r>
          </a:p>
          <a:p>
            <a:pPr lvl="1"/>
            <a:r>
              <a:rPr lang="en-US" dirty="0"/>
              <a:t>Time 			int64 </a:t>
            </a:r>
          </a:p>
          <a:p>
            <a:pPr lvl="1"/>
            <a:r>
              <a:rPr lang="en-US" dirty="0"/>
              <a:t>Weight 			float64 </a:t>
            </a:r>
          </a:p>
          <a:p>
            <a:pPr lvl="1"/>
            <a:r>
              <a:rPr lang="en-US" dirty="0" err="1"/>
              <a:t>SourceLocation</a:t>
            </a:r>
            <a:r>
              <a:rPr lang="en-US" dirty="0"/>
              <a:t>		float64 </a:t>
            </a:r>
          </a:p>
          <a:p>
            <a:pPr lvl="1"/>
            <a:r>
              <a:rPr lang="en-US" dirty="0" err="1"/>
              <a:t>TargetLocation</a:t>
            </a:r>
            <a:r>
              <a:rPr lang="en-US" dirty="0"/>
              <a:t> 		float64 </a:t>
            </a:r>
          </a:p>
          <a:p>
            <a:pPr lvl="1"/>
            <a:r>
              <a:rPr lang="en-US" dirty="0" err="1"/>
              <a:t>SourceLatitude</a:t>
            </a:r>
            <a:r>
              <a:rPr lang="en-US" dirty="0"/>
              <a:t> 		float64 </a:t>
            </a:r>
          </a:p>
          <a:p>
            <a:pPr lvl="1"/>
            <a:r>
              <a:rPr lang="en-US" dirty="0" err="1"/>
              <a:t>SourceLongitude</a:t>
            </a:r>
            <a:r>
              <a:rPr lang="en-US" dirty="0"/>
              <a:t> 		float64 </a:t>
            </a:r>
          </a:p>
          <a:p>
            <a:pPr lvl="1"/>
            <a:r>
              <a:rPr lang="en-US" dirty="0" err="1"/>
              <a:t>TargetLatitude</a:t>
            </a:r>
            <a:r>
              <a:rPr lang="en-US" dirty="0"/>
              <a:t> 		float64 </a:t>
            </a:r>
          </a:p>
          <a:p>
            <a:pPr lvl="1"/>
            <a:r>
              <a:rPr lang="en-US" dirty="0" err="1"/>
              <a:t>TargetLongitude</a:t>
            </a:r>
            <a:r>
              <a:rPr lang="en-US" dirty="0"/>
              <a:t> 		float64</a:t>
            </a:r>
          </a:p>
        </p:txBody>
      </p:sp>
    </p:spTree>
    <p:extLst>
      <p:ext uri="{BB962C8B-B14F-4D97-AF65-F5344CB8AC3E}">
        <p14:creationId xmlns:p14="http://schemas.microsoft.com/office/powerpoint/2010/main" val="267671085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Results:</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705420755"/>
              </p:ext>
            </p:extLst>
          </p:nvPr>
        </p:nvGraphicFramePr>
        <p:xfrm>
          <a:off x="2438400" y="2187935"/>
          <a:ext cx="7315200" cy="2225040"/>
        </p:xfrm>
        <a:graphic>
          <a:graphicData uri="http://schemas.openxmlformats.org/drawingml/2006/table">
            <a:tbl>
              <a:tblPr firstRow="1" bandRow="1">
                <a:tableStyleId>{5C22544A-7EE6-4342-B048-85BDC9FD1C3A}</a:tableStyleId>
              </a:tblPr>
              <a:tblGrid>
                <a:gridCol w="3657600">
                  <a:extLst>
                    <a:ext uri="{9D8B030D-6E8A-4147-A177-3AD203B41FA5}">
                      <a16:colId xmlns:a16="http://schemas.microsoft.com/office/drawing/2014/main" val="20000"/>
                    </a:ext>
                  </a:extLst>
                </a:gridCol>
                <a:gridCol w="3657600">
                  <a:extLst>
                    <a:ext uri="{9D8B030D-6E8A-4147-A177-3AD203B41FA5}">
                      <a16:colId xmlns:a16="http://schemas.microsoft.com/office/drawing/2014/main" val="20001"/>
                    </a:ext>
                  </a:extLst>
                </a:gridCol>
              </a:tblGrid>
              <a:tr h="370840">
                <a:tc>
                  <a:txBody>
                    <a:bodyPr/>
                    <a:lstStyle/>
                    <a:p>
                      <a:r>
                        <a:rPr lang="en-IN" dirty="0"/>
                        <a:t>Graph</a:t>
                      </a:r>
                      <a:endParaRPr lang="en-GB" dirty="0"/>
                    </a:p>
                  </a:txBody>
                  <a:tcPr/>
                </a:tc>
                <a:tc>
                  <a:txBody>
                    <a:bodyPr/>
                    <a:lstStyle/>
                    <a:p>
                      <a:r>
                        <a:rPr lang="en-IN" dirty="0"/>
                        <a:t>Rank</a:t>
                      </a:r>
                      <a:endParaRPr lang="en-GB" dirty="0"/>
                    </a:p>
                  </a:txBody>
                  <a:tcPr/>
                </a:tc>
                <a:extLst>
                  <a:ext uri="{0D108BD9-81ED-4DB2-BD59-A6C34878D82A}">
                    <a16:rowId xmlns:a16="http://schemas.microsoft.com/office/drawing/2014/main" val="10000"/>
                  </a:ext>
                </a:extLst>
              </a:tr>
              <a:tr h="370840">
                <a:tc>
                  <a:txBody>
                    <a:bodyPr/>
                    <a:lstStyle/>
                    <a:p>
                      <a:r>
                        <a:rPr lang="en-IN" dirty="0"/>
                        <a:t>G1</a:t>
                      </a:r>
                      <a:endParaRPr lang="en-GB" dirty="0"/>
                    </a:p>
                  </a:txBody>
                  <a:tcPr/>
                </a:tc>
                <a:tc>
                  <a:txBody>
                    <a:bodyPr/>
                    <a:lstStyle/>
                    <a:p>
                      <a:r>
                        <a:rPr lang="en-IN" dirty="0"/>
                        <a:t>0.62</a:t>
                      </a:r>
                      <a:endParaRPr lang="en-GB" dirty="0"/>
                    </a:p>
                  </a:txBody>
                  <a:tcPr/>
                </a:tc>
                <a:extLst>
                  <a:ext uri="{0D108BD9-81ED-4DB2-BD59-A6C34878D82A}">
                    <a16:rowId xmlns:a16="http://schemas.microsoft.com/office/drawing/2014/main" val="10001"/>
                  </a:ext>
                </a:extLst>
              </a:tr>
              <a:tr h="370840">
                <a:tc>
                  <a:txBody>
                    <a:bodyPr/>
                    <a:lstStyle/>
                    <a:p>
                      <a:r>
                        <a:rPr lang="en-IN" dirty="0"/>
                        <a:t>G2</a:t>
                      </a:r>
                      <a:endParaRPr lang="en-GB" dirty="0"/>
                    </a:p>
                  </a:txBody>
                  <a:tcPr/>
                </a:tc>
                <a:tc>
                  <a:txBody>
                    <a:bodyPr/>
                    <a:lstStyle/>
                    <a:p>
                      <a:r>
                        <a:rPr lang="en-IN" dirty="0"/>
                        <a:t>0.64</a:t>
                      </a:r>
                      <a:endParaRPr lang="en-GB" dirty="0"/>
                    </a:p>
                  </a:txBody>
                  <a:tcPr/>
                </a:tc>
                <a:extLst>
                  <a:ext uri="{0D108BD9-81ED-4DB2-BD59-A6C34878D82A}">
                    <a16:rowId xmlns:a16="http://schemas.microsoft.com/office/drawing/2014/main" val="10002"/>
                  </a:ext>
                </a:extLst>
              </a:tr>
              <a:tr h="370840">
                <a:tc>
                  <a:txBody>
                    <a:bodyPr/>
                    <a:lstStyle/>
                    <a:p>
                      <a:r>
                        <a:rPr lang="en-IN" dirty="0"/>
                        <a:t>G3</a:t>
                      </a:r>
                      <a:endParaRPr lang="en-GB" dirty="0"/>
                    </a:p>
                  </a:txBody>
                  <a:tcPr/>
                </a:tc>
                <a:tc>
                  <a:txBody>
                    <a:bodyPr/>
                    <a:lstStyle/>
                    <a:p>
                      <a:r>
                        <a:rPr lang="en-IN" dirty="0"/>
                        <a:t>0.56</a:t>
                      </a:r>
                      <a:endParaRPr lang="en-GB" dirty="0"/>
                    </a:p>
                  </a:txBody>
                  <a:tcPr/>
                </a:tc>
                <a:extLst>
                  <a:ext uri="{0D108BD9-81ED-4DB2-BD59-A6C34878D82A}">
                    <a16:rowId xmlns:a16="http://schemas.microsoft.com/office/drawing/2014/main" val="10003"/>
                  </a:ext>
                </a:extLst>
              </a:tr>
              <a:tr h="370840">
                <a:tc>
                  <a:txBody>
                    <a:bodyPr/>
                    <a:lstStyle/>
                    <a:p>
                      <a:r>
                        <a:rPr lang="en-IN" dirty="0"/>
                        <a:t>G4</a:t>
                      </a:r>
                      <a:endParaRPr lang="en-GB" dirty="0"/>
                    </a:p>
                  </a:txBody>
                  <a:tcPr/>
                </a:tc>
                <a:tc>
                  <a:txBody>
                    <a:bodyPr/>
                    <a:lstStyle/>
                    <a:p>
                      <a:r>
                        <a:rPr lang="en-IN" dirty="0"/>
                        <a:t>0.035</a:t>
                      </a:r>
                      <a:endParaRPr lang="en-GB" dirty="0"/>
                    </a:p>
                  </a:txBody>
                  <a:tcPr/>
                </a:tc>
                <a:extLst>
                  <a:ext uri="{0D108BD9-81ED-4DB2-BD59-A6C34878D82A}">
                    <a16:rowId xmlns:a16="http://schemas.microsoft.com/office/drawing/2014/main" val="10004"/>
                  </a:ext>
                </a:extLst>
              </a:tr>
              <a:tr h="370840">
                <a:tc>
                  <a:txBody>
                    <a:bodyPr/>
                    <a:lstStyle/>
                    <a:p>
                      <a:r>
                        <a:rPr lang="en-IN" dirty="0"/>
                        <a:t>G5</a:t>
                      </a:r>
                      <a:endParaRPr lang="en-GB" dirty="0"/>
                    </a:p>
                  </a:txBody>
                  <a:tcPr/>
                </a:tc>
                <a:tc>
                  <a:txBody>
                    <a:bodyPr/>
                    <a:lstStyle/>
                    <a:p>
                      <a:r>
                        <a:rPr lang="en-IN" dirty="0"/>
                        <a:t>0.49</a:t>
                      </a:r>
                      <a:endParaRPr lang="en-GB" dirty="0"/>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6606437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3F91C1-99DE-45FC-A7F6-CBABE9975D4B}"/>
              </a:ext>
            </a:extLst>
          </p:cNvPr>
          <p:cNvSpPr>
            <a:spLocks noGrp="1"/>
          </p:cNvSpPr>
          <p:nvPr>
            <p:ph type="title"/>
          </p:nvPr>
        </p:nvSpPr>
        <p:spPr/>
        <p:txBody>
          <a:bodyPr/>
          <a:lstStyle/>
          <a:p>
            <a:r>
              <a:rPr lang="en-US" dirty="0"/>
              <a:t>Question 1</a:t>
            </a:r>
          </a:p>
        </p:txBody>
      </p:sp>
      <p:sp>
        <p:nvSpPr>
          <p:cNvPr id="3" name="Content Placeholder 2">
            <a:extLst>
              <a:ext uri="{FF2B5EF4-FFF2-40B4-BE49-F238E27FC236}">
                <a16:creationId xmlns:a16="http://schemas.microsoft.com/office/drawing/2014/main" id="{51965E6A-87F9-4CC2-9E30-3C857D20DF71}"/>
              </a:ext>
            </a:extLst>
          </p:cNvPr>
          <p:cNvSpPr>
            <a:spLocks noGrp="1"/>
          </p:cNvSpPr>
          <p:nvPr>
            <p:ph idx="1"/>
          </p:nvPr>
        </p:nvSpPr>
        <p:spPr/>
        <p:txBody>
          <a:bodyPr/>
          <a:lstStyle/>
          <a:p>
            <a:pPr marL="0" indent="0">
              <a:buNone/>
            </a:pPr>
            <a:r>
              <a:rPr lang="en-US" sz="2400" dirty="0"/>
              <a:t>Using visual analytics, compare the template subgraph with the potential matches provided. Show where the two graphs agree and disagree. Use your tool to answer the following questions:</a:t>
            </a:r>
          </a:p>
          <a:p>
            <a:pPr marL="514350" indent="-514350">
              <a:buFont typeface="+mj-lt"/>
              <a:buAutoNum type="alphaLcParenR"/>
            </a:pPr>
            <a:r>
              <a:rPr lang="en-US" sz="2400" dirty="0"/>
              <a:t>Compare the five candidate subgraphs to the provided template. Show where the two graphs agree and disagree. Which subgraph matches the template the best? </a:t>
            </a:r>
          </a:p>
          <a:p>
            <a:pPr marL="514350" indent="-514350">
              <a:buFont typeface="+mj-lt"/>
              <a:buAutoNum type="alphaLcParenR"/>
            </a:pPr>
            <a:r>
              <a:rPr lang="en-US" sz="2400" dirty="0">
                <a:solidFill>
                  <a:schemeClr val="accent4">
                    <a:lumMod val="75000"/>
                  </a:schemeClr>
                </a:solidFill>
              </a:rPr>
              <a:t>Which key parts of the best match help discriminate it from the other potential matches? </a:t>
            </a:r>
          </a:p>
        </p:txBody>
      </p:sp>
    </p:spTree>
    <p:extLst>
      <p:ext uri="{BB962C8B-B14F-4D97-AF65-F5344CB8AC3E}">
        <p14:creationId xmlns:p14="http://schemas.microsoft.com/office/powerpoint/2010/main" val="114924454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a:t>Communication Channel</a:t>
            </a:r>
            <a:endParaRPr lang="en-GB" dirty="0"/>
          </a:p>
        </p:txBody>
      </p:sp>
    </p:spTree>
    <p:extLst>
      <p:ext uri="{BB962C8B-B14F-4D97-AF65-F5344CB8AC3E}">
        <p14:creationId xmlns:p14="http://schemas.microsoft.com/office/powerpoint/2010/main" val="337051434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err="1"/>
              <a:t>Betweenness</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429216695"/>
              </p:ext>
            </p:extLst>
          </p:nvPr>
        </p:nvGraphicFramePr>
        <p:xfrm>
          <a:off x="838200" y="1825625"/>
          <a:ext cx="10515600" cy="222504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20000"/>
                    </a:ext>
                  </a:extLst>
                </a:gridCol>
                <a:gridCol w="2114191">
                  <a:extLst>
                    <a:ext uri="{9D8B030D-6E8A-4147-A177-3AD203B41FA5}">
                      <a16:colId xmlns:a16="http://schemas.microsoft.com/office/drawing/2014/main" val="20001"/>
                    </a:ext>
                  </a:extLst>
                </a:gridCol>
                <a:gridCol w="1613139">
                  <a:extLst>
                    <a:ext uri="{9D8B030D-6E8A-4147-A177-3AD203B41FA5}">
                      <a16:colId xmlns:a16="http://schemas.microsoft.com/office/drawing/2014/main" val="20002"/>
                    </a:ext>
                  </a:extLst>
                </a:gridCol>
                <a:gridCol w="4159370">
                  <a:extLst>
                    <a:ext uri="{9D8B030D-6E8A-4147-A177-3AD203B41FA5}">
                      <a16:colId xmlns:a16="http://schemas.microsoft.com/office/drawing/2014/main" val="20003"/>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tc>
                  <a:txBody>
                    <a:bodyPr/>
                    <a:lstStyle/>
                    <a:p>
                      <a:r>
                        <a:rPr lang="en-IN" dirty="0"/>
                        <a:t>Difference</a:t>
                      </a:r>
                      <a:endParaRPr lang="en-GB" dirty="0"/>
                    </a:p>
                  </a:txBody>
                  <a:tcPr/>
                </a:tc>
                <a:extLst>
                  <a:ext uri="{0D108BD9-81ED-4DB2-BD59-A6C34878D82A}">
                    <a16:rowId xmlns:a16="http://schemas.microsoft.com/office/drawing/2014/main"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9.560</a:t>
                      </a:r>
                      <a:endParaRPr lang="en-GB" dirty="0"/>
                    </a:p>
                  </a:txBody>
                  <a:tcPr>
                    <a:solidFill>
                      <a:schemeClr val="accent6">
                        <a:lumMod val="40000"/>
                        <a:lumOff val="60000"/>
                      </a:schemeClr>
                    </a:solidFill>
                  </a:tcPr>
                </a:tc>
                <a:tc>
                  <a:txBody>
                    <a:bodyPr/>
                    <a:lstStyle/>
                    <a:p>
                      <a:r>
                        <a:rPr lang="en-GB" dirty="0">
                          <a:effectLst/>
                        </a:rPr>
                        <a:t>0.880</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solidFill>
                      <a:schemeClr val="accent6">
                        <a:lumMod val="40000"/>
                        <a:lumOff val="60000"/>
                      </a:schemeClr>
                    </a:solidFill>
                  </a:tcP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solidFill>
                      <a:schemeClr val="accent6">
                        <a:lumMod val="60000"/>
                        <a:lumOff val="40000"/>
                      </a:schemeClr>
                    </a:solidFill>
                  </a:tcPr>
                </a:tc>
                <a:tc>
                  <a:txBody>
                    <a:bodyPr/>
                    <a:lstStyle/>
                    <a:p>
                      <a:r>
                        <a:rPr lang="en-GB" dirty="0">
                          <a:effectLst/>
                        </a:rPr>
                        <a:t>6.976</a:t>
                      </a:r>
                      <a:endParaRPr lang="en-GB" dirty="0"/>
                    </a:p>
                  </a:txBody>
                  <a:tcPr>
                    <a:solidFill>
                      <a:schemeClr val="accent6">
                        <a:lumMod val="60000"/>
                        <a:lumOff val="40000"/>
                      </a:schemeClr>
                    </a:solidFill>
                  </a:tcPr>
                </a:tc>
                <a:tc>
                  <a:txBody>
                    <a:bodyPr/>
                    <a:lstStyle/>
                    <a:p>
                      <a:r>
                        <a:rPr lang="en-GB" dirty="0">
                          <a:effectLst/>
                        </a:rPr>
                        <a:t>0.961</a:t>
                      </a:r>
                      <a:endParaRPr lang="en-GB" dirty="0"/>
                    </a:p>
                  </a:txBody>
                  <a:tcPr>
                    <a:solidFill>
                      <a:schemeClr val="accent6">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solidFill>
                      <a:schemeClr val="accent6">
                        <a:lumMod val="60000"/>
                        <a:lumOff val="40000"/>
                      </a:schemeClr>
                    </a:solidFill>
                  </a:tcPr>
                </a:tc>
                <a:extLst>
                  <a:ext uri="{0D108BD9-81ED-4DB2-BD59-A6C34878D82A}">
                    <a16:rowId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solidFill>
                      <a:schemeClr val="accent6">
                        <a:lumMod val="40000"/>
                        <a:lumOff val="60000"/>
                      </a:schemeClr>
                    </a:solidFill>
                  </a:tcPr>
                </a:tc>
                <a:tc>
                  <a:txBody>
                    <a:bodyPr/>
                    <a:lstStyle/>
                    <a:p>
                      <a:r>
                        <a:rPr lang="en-GB" dirty="0">
                          <a:effectLst/>
                        </a:rPr>
                        <a:t>2.898</a:t>
                      </a:r>
                      <a:endParaRPr lang="en-GB" dirty="0"/>
                    </a:p>
                  </a:txBody>
                  <a:tcPr>
                    <a:solidFill>
                      <a:schemeClr val="accent6">
                        <a:lumMod val="40000"/>
                        <a:lumOff val="60000"/>
                      </a:schemeClr>
                    </a:solidFill>
                  </a:tcPr>
                </a:tc>
                <a:tc>
                  <a:txBody>
                    <a:bodyPr/>
                    <a:lstStyle/>
                    <a:p>
                      <a:r>
                        <a:rPr lang="en-GB" dirty="0">
                          <a:effectLst/>
                        </a:rPr>
                        <a:t>0.958</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per.shape</a:t>
                      </a:r>
                      <a:r>
                        <a:rPr lang="en-IN" dirty="0"/>
                        <a:t>&gt;</a:t>
                      </a:r>
                      <a:r>
                        <a:rPr lang="en-IN" dirty="0" err="1"/>
                        <a:t>per.size</a:t>
                      </a:r>
                      <a:r>
                        <a:rPr lang="en-IN" dirty="0"/>
                        <a:t>&gt;</a:t>
                      </a:r>
                      <a:r>
                        <a:rPr lang="en-IN" dirty="0" err="1"/>
                        <a:t>per.loc</a:t>
                      </a:r>
                      <a:endParaRPr lang="en-GB" dirty="0"/>
                    </a:p>
                  </a:txBody>
                  <a:tcPr>
                    <a:solidFill>
                      <a:schemeClr val="accent6">
                        <a:lumMod val="40000"/>
                        <a:lumOff val="60000"/>
                      </a:schemeClr>
                    </a:solidFill>
                  </a:tcPr>
                </a:tc>
                <a:extLst>
                  <a:ext uri="{0D108BD9-81ED-4DB2-BD59-A6C34878D82A}">
                    <a16:rowId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10.980</a:t>
                      </a:r>
                      <a:endParaRPr lang="en-GB" dirty="0"/>
                    </a:p>
                  </a:txBody>
                  <a:tcPr/>
                </a:tc>
                <a:tc>
                  <a:txBody>
                    <a:bodyPr/>
                    <a:lstStyle/>
                    <a:p>
                      <a:r>
                        <a:rPr lang="en-GB" dirty="0">
                          <a:effectLst/>
                        </a:rPr>
                        <a:t>0.388</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tc>
                <a:extLst>
                  <a:ext uri="{0D108BD9-81ED-4DB2-BD59-A6C34878D82A}">
                    <a16:rowId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solidFill>
                      <a:schemeClr val="accent1">
                        <a:lumMod val="20000"/>
                        <a:lumOff val="80000"/>
                      </a:schemeClr>
                    </a:solidFill>
                  </a:tcPr>
                </a:tc>
                <a:tc>
                  <a:txBody>
                    <a:bodyPr/>
                    <a:lstStyle/>
                    <a:p>
                      <a:r>
                        <a:rPr lang="en-GB" dirty="0">
                          <a:effectLst/>
                        </a:rPr>
                        <a:t>8.647</a:t>
                      </a:r>
                      <a:endParaRPr lang="en-GB" dirty="0"/>
                    </a:p>
                  </a:txBody>
                  <a:tcPr>
                    <a:solidFill>
                      <a:schemeClr val="accent1">
                        <a:lumMod val="20000"/>
                        <a:lumOff val="80000"/>
                      </a:schemeClr>
                    </a:solidFill>
                  </a:tcPr>
                </a:tc>
                <a:tc>
                  <a:txBody>
                    <a:bodyPr/>
                    <a:lstStyle/>
                    <a:p>
                      <a:r>
                        <a:rPr lang="en-GB" dirty="0">
                          <a:effectLst/>
                        </a:rPr>
                        <a:t>0.278</a:t>
                      </a:r>
                      <a:endParaRPr lang="en-GB" dirty="0"/>
                    </a:p>
                  </a:txBody>
                  <a:tcPr>
                    <a:solidFill>
                      <a:schemeClr val="accent1">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per.shape</a:t>
                      </a:r>
                      <a:r>
                        <a:rPr lang="en-IN" dirty="0"/>
                        <a:t>&gt;</a:t>
                      </a:r>
                      <a:r>
                        <a:rPr lang="en-IN" dirty="0" err="1"/>
                        <a:t>per.size</a:t>
                      </a:r>
                      <a:r>
                        <a:rPr lang="en-IN" dirty="0"/>
                        <a:t>&gt;</a:t>
                      </a:r>
                      <a:r>
                        <a:rPr lang="en-IN" dirty="0" err="1"/>
                        <a:t>per.loc</a:t>
                      </a:r>
                      <a:endParaRPr lang="en-GB" dirty="0"/>
                    </a:p>
                  </a:txBody>
                  <a:tcPr>
                    <a:solidFill>
                      <a:schemeClr val="accent1">
                        <a:lumMod val="20000"/>
                        <a:lumOff val="80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67338411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a:t>Procurement Channel</a:t>
            </a:r>
            <a:endParaRPr lang="en-GB" dirty="0"/>
          </a:p>
        </p:txBody>
      </p:sp>
    </p:spTree>
    <p:extLst>
      <p:ext uri="{BB962C8B-B14F-4D97-AF65-F5344CB8AC3E}">
        <p14:creationId xmlns:p14="http://schemas.microsoft.com/office/powerpoint/2010/main" val="264493067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a:t>Degree</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75046466"/>
              </p:ext>
            </p:extLst>
          </p:nvPr>
        </p:nvGraphicFramePr>
        <p:xfrm>
          <a:off x="838200" y="1825625"/>
          <a:ext cx="10515600" cy="222504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20000"/>
                    </a:ext>
                  </a:extLst>
                </a:gridCol>
                <a:gridCol w="2114191">
                  <a:extLst>
                    <a:ext uri="{9D8B030D-6E8A-4147-A177-3AD203B41FA5}">
                      <a16:colId xmlns:a16="http://schemas.microsoft.com/office/drawing/2014/main" val="20001"/>
                    </a:ext>
                  </a:extLst>
                </a:gridCol>
                <a:gridCol w="1613139">
                  <a:extLst>
                    <a:ext uri="{9D8B030D-6E8A-4147-A177-3AD203B41FA5}">
                      <a16:colId xmlns:a16="http://schemas.microsoft.com/office/drawing/2014/main" val="20002"/>
                    </a:ext>
                  </a:extLst>
                </a:gridCol>
                <a:gridCol w="4159370">
                  <a:extLst>
                    <a:ext uri="{9D8B030D-6E8A-4147-A177-3AD203B41FA5}">
                      <a16:colId xmlns:a16="http://schemas.microsoft.com/office/drawing/2014/main" val="20003"/>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tc>
                  <a:txBody>
                    <a:bodyPr/>
                    <a:lstStyle/>
                    <a:p>
                      <a:r>
                        <a:rPr lang="en-IN" dirty="0"/>
                        <a:t>Difference</a:t>
                      </a:r>
                      <a:endParaRPr lang="en-GB" dirty="0"/>
                    </a:p>
                  </a:txBody>
                  <a:tcPr/>
                </a:tc>
                <a:extLst>
                  <a:ext uri="{0D108BD9-81ED-4DB2-BD59-A6C34878D82A}">
                    <a16:rowId xmlns:a16="http://schemas.microsoft.com/office/drawing/2014/main"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2.666</a:t>
                      </a:r>
                      <a:endParaRPr lang="en-GB" dirty="0"/>
                    </a:p>
                  </a:txBody>
                  <a:tcPr>
                    <a:solidFill>
                      <a:schemeClr val="accent6">
                        <a:lumMod val="40000"/>
                        <a:lumOff val="60000"/>
                      </a:schemeClr>
                    </a:solidFill>
                  </a:tcPr>
                </a:tc>
                <a:tc>
                  <a:txBody>
                    <a:bodyPr/>
                    <a:lstStyle/>
                    <a:p>
                      <a:r>
                        <a:rPr lang="en-GB" dirty="0">
                          <a:effectLst/>
                        </a:rPr>
                        <a:t>0.592</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IN" dirty="0"/>
                        <a:t>&gt;</a:t>
                      </a:r>
                      <a:r>
                        <a:rPr lang="en-IN" dirty="0" err="1"/>
                        <a:t>per.size</a:t>
                      </a:r>
                      <a:r>
                        <a:rPr lang="en-IN" dirty="0"/>
                        <a:t>&gt;</a:t>
                      </a:r>
                      <a:r>
                        <a:rPr lang="en-IN" dirty="0" err="1"/>
                        <a:t>per.shape</a:t>
                      </a:r>
                      <a:endParaRPr lang="en-GB" dirty="0"/>
                    </a:p>
                  </a:txBody>
                  <a:tcPr>
                    <a:solidFill>
                      <a:schemeClr val="accent6">
                        <a:lumMod val="40000"/>
                        <a:lumOff val="60000"/>
                      </a:schemeClr>
                    </a:solidFill>
                  </a:tcP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solidFill>
                      <a:schemeClr val="accent6">
                        <a:lumMod val="40000"/>
                        <a:lumOff val="60000"/>
                      </a:schemeClr>
                    </a:solidFill>
                  </a:tcPr>
                </a:tc>
                <a:tc>
                  <a:txBody>
                    <a:bodyPr/>
                    <a:lstStyle/>
                    <a:p>
                      <a:r>
                        <a:rPr lang="en-GB" dirty="0">
                          <a:effectLst/>
                        </a:rPr>
                        <a:t>2.666</a:t>
                      </a:r>
                      <a:endParaRPr lang="en-GB" dirty="0"/>
                    </a:p>
                  </a:txBody>
                  <a:tcPr>
                    <a:solidFill>
                      <a:schemeClr val="accent6">
                        <a:lumMod val="40000"/>
                        <a:lumOff val="60000"/>
                      </a:schemeClr>
                    </a:solidFill>
                  </a:tcPr>
                </a:tc>
                <a:tc>
                  <a:txBody>
                    <a:bodyPr/>
                    <a:lstStyle/>
                    <a:p>
                      <a:r>
                        <a:rPr lang="en-GB" dirty="0">
                          <a:effectLst/>
                        </a:rPr>
                        <a:t>0.597</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IN" dirty="0"/>
                        <a:t>&gt;</a:t>
                      </a:r>
                      <a:r>
                        <a:rPr lang="en-IN" dirty="0" err="1"/>
                        <a:t>per.size</a:t>
                      </a:r>
                      <a:r>
                        <a:rPr lang="en-IN" dirty="0"/>
                        <a:t>&gt;</a:t>
                      </a:r>
                      <a:r>
                        <a:rPr lang="en-IN" dirty="0" err="1"/>
                        <a:t>per.shape</a:t>
                      </a:r>
                      <a:endParaRPr lang="en-GB" dirty="0"/>
                    </a:p>
                  </a:txBody>
                  <a:tcPr>
                    <a:solidFill>
                      <a:schemeClr val="accent6">
                        <a:lumMod val="40000"/>
                        <a:lumOff val="60000"/>
                      </a:schemeClr>
                    </a:solidFill>
                  </a:tcPr>
                </a:tc>
                <a:extLst>
                  <a:ext uri="{0D108BD9-81ED-4DB2-BD59-A6C34878D82A}">
                    <a16:rowId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solidFill>
                      <a:schemeClr val="accent6">
                        <a:lumMod val="60000"/>
                        <a:lumOff val="40000"/>
                      </a:schemeClr>
                    </a:solidFill>
                  </a:tcPr>
                </a:tc>
                <a:tc>
                  <a:txBody>
                    <a:bodyPr/>
                    <a:lstStyle/>
                    <a:p>
                      <a:r>
                        <a:rPr lang="en-GB" dirty="0">
                          <a:effectLst/>
                        </a:rPr>
                        <a:t>4</a:t>
                      </a:r>
                      <a:endParaRPr lang="en-GB" dirty="0"/>
                    </a:p>
                  </a:txBody>
                  <a:tcPr>
                    <a:solidFill>
                      <a:schemeClr val="accent6">
                        <a:lumMod val="60000"/>
                        <a:lumOff val="40000"/>
                      </a:schemeClr>
                    </a:solidFill>
                  </a:tcPr>
                </a:tc>
                <a:tc>
                  <a:txBody>
                    <a:bodyPr/>
                    <a:lstStyle/>
                    <a:p>
                      <a:r>
                        <a:rPr lang="en-GB" dirty="0">
                          <a:effectLst/>
                        </a:rPr>
                        <a:t>0.609</a:t>
                      </a:r>
                      <a:endParaRPr lang="en-GB" dirty="0"/>
                    </a:p>
                  </a:txBody>
                  <a:tcPr>
                    <a:solidFill>
                      <a:schemeClr val="accent6">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IN" dirty="0"/>
                        <a:t>&gt;</a:t>
                      </a:r>
                      <a:r>
                        <a:rPr lang="en-IN" dirty="0" err="1"/>
                        <a:t>per.size</a:t>
                      </a:r>
                      <a:r>
                        <a:rPr lang="en-IN" dirty="0"/>
                        <a:t>&gt;</a:t>
                      </a:r>
                      <a:r>
                        <a:rPr lang="en-IN" dirty="0" err="1"/>
                        <a:t>per.shape</a:t>
                      </a:r>
                      <a:endParaRPr lang="en-GB" dirty="0"/>
                    </a:p>
                  </a:txBody>
                  <a:tcPr>
                    <a:solidFill>
                      <a:schemeClr val="accent6">
                        <a:lumMod val="60000"/>
                        <a:lumOff val="40000"/>
                      </a:schemeClr>
                    </a:solidFill>
                  </a:tcPr>
                </a:tc>
                <a:extLst>
                  <a:ext uri="{0D108BD9-81ED-4DB2-BD59-A6C34878D82A}">
                    <a16:rowId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9.571</a:t>
                      </a:r>
                      <a:endParaRPr lang="en-GB" dirty="0"/>
                    </a:p>
                  </a:txBody>
                  <a:tcPr/>
                </a:tc>
                <a:tc>
                  <a:txBody>
                    <a:bodyPr/>
                    <a:lstStyle/>
                    <a:p>
                      <a:r>
                        <a:rPr lang="en-GB" dirty="0">
                          <a:effectLst/>
                        </a:rPr>
                        <a:t>0.024</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IN" dirty="0"/>
                        <a:t>&gt;</a:t>
                      </a:r>
                      <a:r>
                        <a:rPr lang="en-IN" dirty="0" err="1"/>
                        <a:t>per.shape</a:t>
                      </a:r>
                      <a:r>
                        <a:rPr lang="en-GB" dirty="0"/>
                        <a:t>&gt;</a:t>
                      </a:r>
                      <a:r>
                        <a:rPr lang="en-IN" dirty="0" err="1"/>
                        <a:t>per.size</a:t>
                      </a:r>
                      <a:endParaRPr lang="en-GB" dirty="0"/>
                    </a:p>
                  </a:txBody>
                  <a:tcPr/>
                </a:tc>
                <a:extLst>
                  <a:ext uri="{0D108BD9-81ED-4DB2-BD59-A6C34878D82A}">
                    <a16:rowId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tc>
                <a:tc>
                  <a:txBody>
                    <a:bodyPr/>
                    <a:lstStyle/>
                    <a:p>
                      <a:r>
                        <a:rPr lang="en-GB" dirty="0">
                          <a:effectLst/>
                        </a:rPr>
                        <a:t>10.222</a:t>
                      </a:r>
                      <a:endParaRPr lang="en-GB" dirty="0"/>
                    </a:p>
                  </a:txBody>
                  <a:tcPr/>
                </a:tc>
                <a:tc>
                  <a:txBody>
                    <a:bodyPr/>
                    <a:lstStyle/>
                    <a:p>
                      <a:r>
                        <a:rPr lang="en-GB" dirty="0">
                          <a:effectLst/>
                        </a:rPr>
                        <a:t>0.065</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IN" dirty="0"/>
                        <a:t>&gt;</a:t>
                      </a:r>
                      <a:r>
                        <a:rPr lang="en-IN" dirty="0" err="1"/>
                        <a:t>per.shape</a:t>
                      </a:r>
                      <a:r>
                        <a:rPr lang="en-GB" dirty="0"/>
                        <a:t>&gt;</a:t>
                      </a:r>
                      <a:r>
                        <a:rPr lang="en-IN" dirty="0" err="1"/>
                        <a:t>per.size</a:t>
                      </a:r>
                      <a:endParaRPr lang="en-GB" dirty="0"/>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98176630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a:t>Demographic Channel</a:t>
            </a:r>
            <a:endParaRPr lang="en-GB" dirty="0"/>
          </a:p>
        </p:txBody>
      </p:sp>
    </p:spTree>
    <p:extLst>
      <p:ext uri="{BB962C8B-B14F-4D97-AF65-F5344CB8AC3E}">
        <p14:creationId xmlns:p14="http://schemas.microsoft.com/office/powerpoint/2010/main" val="167579897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a:t>Page Rank</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441292629"/>
              </p:ext>
            </p:extLst>
          </p:nvPr>
        </p:nvGraphicFramePr>
        <p:xfrm>
          <a:off x="838200" y="1825625"/>
          <a:ext cx="10515600" cy="222504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20000"/>
                    </a:ext>
                  </a:extLst>
                </a:gridCol>
                <a:gridCol w="2114191">
                  <a:extLst>
                    <a:ext uri="{9D8B030D-6E8A-4147-A177-3AD203B41FA5}">
                      <a16:colId xmlns:a16="http://schemas.microsoft.com/office/drawing/2014/main" val="20001"/>
                    </a:ext>
                  </a:extLst>
                </a:gridCol>
                <a:gridCol w="1613139">
                  <a:extLst>
                    <a:ext uri="{9D8B030D-6E8A-4147-A177-3AD203B41FA5}">
                      <a16:colId xmlns:a16="http://schemas.microsoft.com/office/drawing/2014/main" val="20002"/>
                    </a:ext>
                  </a:extLst>
                </a:gridCol>
                <a:gridCol w="4159370">
                  <a:extLst>
                    <a:ext uri="{9D8B030D-6E8A-4147-A177-3AD203B41FA5}">
                      <a16:colId xmlns:a16="http://schemas.microsoft.com/office/drawing/2014/main" val="20003"/>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tc>
                  <a:txBody>
                    <a:bodyPr/>
                    <a:lstStyle/>
                    <a:p>
                      <a:r>
                        <a:rPr lang="en-IN" dirty="0"/>
                        <a:t>Difference</a:t>
                      </a:r>
                      <a:endParaRPr lang="en-GB" dirty="0"/>
                    </a:p>
                  </a:txBody>
                  <a:tcPr/>
                </a:tc>
                <a:extLst>
                  <a:ext uri="{0D108BD9-81ED-4DB2-BD59-A6C34878D82A}">
                    <a16:rowId xmlns:a16="http://schemas.microsoft.com/office/drawing/2014/main"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0.0016</a:t>
                      </a:r>
                      <a:endParaRPr lang="en-GB" dirty="0"/>
                    </a:p>
                  </a:txBody>
                  <a:tcPr>
                    <a:solidFill>
                      <a:schemeClr val="accent6">
                        <a:lumMod val="40000"/>
                        <a:lumOff val="60000"/>
                      </a:schemeClr>
                    </a:solidFill>
                  </a:tcPr>
                </a:tc>
                <a:tc>
                  <a:txBody>
                    <a:bodyPr/>
                    <a:lstStyle/>
                    <a:p>
                      <a:r>
                        <a:rPr lang="en-GB" dirty="0">
                          <a:effectLst/>
                        </a:rPr>
                        <a:t>0.424</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GB" dirty="0"/>
                        <a:t>&gt;</a:t>
                      </a:r>
                      <a:r>
                        <a:rPr lang="en-IN" dirty="0" err="1"/>
                        <a:t>per.shape</a:t>
                      </a:r>
                      <a:r>
                        <a:rPr lang="en-IN" dirty="0"/>
                        <a:t>&gt;</a:t>
                      </a:r>
                      <a:r>
                        <a:rPr lang="en-IN" dirty="0" err="1"/>
                        <a:t>per.size</a:t>
                      </a:r>
                      <a:endParaRPr lang="en-GB" dirty="0"/>
                    </a:p>
                  </a:txBody>
                  <a:tcPr>
                    <a:solidFill>
                      <a:schemeClr val="accent6">
                        <a:lumMod val="40000"/>
                        <a:lumOff val="60000"/>
                      </a:schemeClr>
                    </a:solidFill>
                  </a:tcP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solidFill>
                      <a:schemeClr val="accent6">
                        <a:lumMod val="60000"/>
                        <a:lumOff val="40000"/>
                      </a:schemeClr>
                    </a:solidFill>
                  </a:tcPr>
                </a:tc>
                <a:tc>
                  <a:txBody>
                    <a:bodyPr/>
                    <a:lstStyle/>
                    <a:p>
                      <a:r>
                        <a:rPr lang="en-GB" dirty="0">
                          <a:effectLst/>
                        </a:rPr>
                        <a:t>0.0013</a:t>
                      </a:r>
                      <a:endParaRPr lang="en-GB" dirty="0"/>
                    </a:p>
                  </a:txBody>
                  <a:tcPr>
                    <a:solidFill>
                      <a:schemeClr val="accent6">
                        <a:lumMod val="60000"/>
                        <a:lumOff val="40000"/>
                      </a:schemeClr>
                    </a:solidFill>
                  </a:tcPr>
                </a:tc>
                <a:tc>
                  <a:txBody>
                    <a:bodyPr/>
                    <a:lstStyle/>
                    <a:p>
                      <a:r>
                        <a:rPr lang="en-GB" dirty="0">
                          <a:effectLst/>
                        </a:rPr>
                        <a:t>0.564</a:t>
                      </a:r>
                      <a:endParaRPr lang="en-GB" dirty="0"/>
                    </a:p>
                  </a:txBody>
                  <a:tcPr>
                    <a:solidFill>
                      <a:schemeClr val="accent6">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GB" dirty="0"/>
                        <a:t>&gt;</a:t>
                      </a:r>
                      <a:r>
                        <a:rPr lang="en-IN" dirty="0" err="1"/>
                        <a:t>per.shape</a:t>
                      </a:r>
                      <a:r>
                        <a:rPr lang="en-IN" dirty="0"/>
                        <a:t>&gt;</a:t>
                      </a:r>
                      <a:r>
                        <a:rPr lang="en-IN" dirty="0" err="1"/>
                        <a:t>per.size</a:t>
                      </a:r>
                      <a:endParaRPr lang="en-GB" dirty="0"/>
                    </a:p>
                  </a:txBody>
                  <a:tcPr>
                    <a:solidFill>
                      <a:schemeClr val="accent6">
                        <a:lumMod val="60000"/>
                        <a:lumOff val="40000"/>
                      </a:schemeClr>
                    </a:solidFill>
                  </a:tcPr>
                </a:tc>
                <a:extLst>
                  <a:ext uri="{0D108BD9-81ED-4DB2-BD59-A6C34878D82A}">
                    <a16:rowId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tc>
                <a:tc>
                  <a:txBody>
                    <a:bodyPr/>
                    <a:lstStyle/>
                    <a:p>
                      <a:r>
                        <a:rPr lang="en-GB" dirty="0">
                          <a:effectLst/>
                        </a:rPr>
                        <a:t>0.0028</a:t>
                      </a:r>
                      <a:endParaRPr lang="en-GB" dirty="0"/>
                    </a:p>
                  </a:txBody>
                  <a:tcPr/>
                </a:tc>
                <a:tc>
                  <a:txBody>
                    <a:bodyPr/>
                    <a:lstStyle/>
                    <a:p>
                      <a:r>
                        <a:rPr lang="en-GB" dirty="0">
                          <a:effectLst/>
                        </a:rPr>
                        <a:t>0.093</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GB" dirty="0"/>
                        <a:t>&gt;</a:t>
                      </a:r>
                      <a:r>
                        <a:rPr lang="en-IN" dirty="0" err="1"/>
                        <a:t>per.shape</a:t>
                      </a:r>
                      <a:r>
                        <a:rPr lang="en-IN" dirty="0"/>
                        <a:t>&gt;</a:t>
                      </a:r>
                      <a:r>
                        <a:rPr lang="en-IN" dirty="0" err="1"/>
                        <a:t>per.size</a:t>
                      </a:r>
                      <a:endParaRPr lang="en-GB" dirty="0"/>
                    </a:p>
                  </a:txBody>
                  <a:tcPr/>
                </a:tc>
                <a:extLst>
                  <a:ext uri="{0D108BD9-81ED-4DB2-BD59-A6C34878D82A}">
                    <a16:rowId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0.0031</a:t>
                      </a:r>
                      <a:endParaRPr lang="en-GB" dirty="0"/>
                    </a:p>
                  </a:txBody>
                  <a:tcPr/>
                </a:tc>
                <a:tc>
                  <a:txBody>
                    <a:bodyPr/>
                    <a:lstStyle/>
                    <a:p>
                      <a:r>
                        <a:rPr lang="en-GB" dirty="0">
                          <a:effectLst/>
                        </a:rPr>
                        <a:t>0.023</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GB" dirty="0"/>
                        <a:t>&gt;</a:t>
                      </a:r>
                      <a:r>
                        <a:rPr lang="en-IN" dirty="0" err="1"/>
                        <a:t>per.shape</a:t>
                      </a:r>
                      <a:r>
                        <a:rPr lang="en-IN" dirty="0"/>
                        <a:t>&gt;</a:t>
                      </a:r>
                      <a:r>
                        <a:rPr lang="en-IN" dirty="0" err="1"/>
                        <a:t>per.size</a:t>
                      </a:r>
                      <a:endParaRPr lang="en-GB" dirty="0"/>
                    </a:p>
                  </a:txBody>
                  <a:tcPr/>
                </a:tc>
                <a:extLst>
                  <a:ext uri="{0D108BD9-81ED-4DB2-BD59-A6C34878D82A}">
                    <a16:rowId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tc>
                <a:tc>
                  <a:txBody>
                    <a:bodyPr/>
                    <a:lstStyle/>
                    <a:p>
                      <a:r>
                        <a:rPr lang="en-GB" dirty="0">
                          <a:effectLst/>
                        </a:rPr>
                        <a:t>0.0102</a:t>
                      </a:r>
                      <a:endParaRPr lang="en-GB" dirty="0"/>
                    </a:p>
                  </a:txBody>
                  <a:tcPr/>
                </a:tc>
                <a:tc>
                  <a:txBody>
                    <a:bodyPr/>
                    <a:lstStyle/>
                    <a:p>
                      <a:r>
                        <a:rPr lang="en-GB" dirty="0">
                          <a:effectLst/>
                        </a:rPr>
                        <a:t>0.00009</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GB" dirty="0"/>
                        <a:t>&gt;</a:t>
                      </a:r>
                      <a:r>
                        <a:rPr lang="en-IN" dirty="0" err="1"/>
                        <a:t>per.shape</a:t>
                      </a:r>
                      <a:r>
                        <a:rPr lang="en-IN" dirty="0"/>
                        <a:t>&gt;</a:t>
                      </a:r>
                      <a:r>
                        <a:rPr lang="en-IN" dirty="0" err="1"/>
                        <a:t>per.size</a:t>
                      </a:r>
                      <a:endParaRPr lang="en-GB" dirty="0"/>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70414329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a:t>Travel Channel</a:t>
            </a:r>
            <a:endParaRPr lang="en-GB" dirty="0"/>
          </a:p>
        </p:txBody>
      </p:sp>
    </p:spTree>
    <p:extLst>
      <p:ext uri="{BB962C8B-B14F-4D97-AF65-F5344CB8AC3E}">
        <p14:creationId xmlns:p14="http://schemas.microsoft.com/office/powerpoint/2010/main" val="210042133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err="1"/>
              <a:t>Betweenness</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276401455"/>
              </p:ext>
            </p:extLst>
          </p:nvPr>
        </p:nvGraphicFramePr>
        <p:xfrm>
          <a:off x="838200" y="1834251"/>
          <a:ext cx="10515600" cy="222504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20000"/>
                    </a:ext>
                  </a:extLst>
                </a:gridCol>
                <a:gridCol w="2114191">
                  <a:extLst>
                    <a:ext uri="{9D8B030D-6E8A-4147-A177-3AD203B41FA5}">
                      <a16:colId xmlns:a16="http://schemas.microsoft.com/office/drawing/2014/main" val="20001"/>
                    </a:ext>
                  </a:extLst>
                </a:gridCol>
                <a:gridCol w="1613139">
                  <a:extLst>
                    <a:ext uri="{9D8B030D-6E8A-4147-A177-3AD203B41FA5}">
                      <a16:colId xmlns:a16="http://schemas.microsoft.com/office/drawing/2014/main" val="20002"/>
                    </a:ext>
                  </a:extLst>
                </a:gridCol>
                <a:gridCol w="4159370">
                  <a:extLst>
                    <a:ext uri="{9D8B030D-6E8A-4147-A177-3AD203B41FA5}">
                      <a16:colId xmlns:a16="http://schemas.microsoft.com/office/drawing/2014/main" val="20003"/>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tc>
                  <a:txBody>
                    <a:bodyPr/>
                    <a:lstStyle/>
                    <a:p>
                      <a:r>
                        <a:rPr lang="en-IN" dirty="0"/>
                        <a:t>Difference</a:t>
                      </a:r>
                      <a:endParaRPr lang="en-GB" dirty="0"/>
                    </a:p>
                  </a:txBody>
                  <a:tcPr/>
                </a:tc>
                <a:extLst>
                  <a:ext uri="{0D108BD9-81ED-4DB2-BD59-A6C34878D82A}">
                    <a16:rowId xmlns:a16="http://schemas.microsoft.com/office/drawing/2014/main"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0</a:t>
                      </a:r>
                      <a:endParaRPr lang="en-GB" dirty="0"/>
                    </a:p>
                  </a:txBody>
                  <a:tcPr>
                    <a:solidFill>
                      <a:schemeClr val="accent6">
                        <a:lumMod val="40000"/>
                        <a:lumOff val="60000"/>
                      </a:schemeClr>
                    </a:solidFill>
                  </a:tcPr>
                </a:tc>
                <a:tc>
                  <a:txBody>
                    <a:bodyPr/>
                    <a:lstStyle/>
                    <a:p>
                      <a:r>
                        <a:rPr lang="en-GB" dirty="0">
                          <a:effectLst/>
                        </a:rPr>
                        <a:t>1</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NaN</a:t>
                      </a:r>
                      <a:endParaRPr lang="en-GB" dirty="0"/>
                    </a:p>
                  </a:txBody>
                  <a:tcPr>
                    <a:solidFill>
                      <a:schemeClr val="accent6">
                        <a:lumMod val="40000"/>
                        <a:lumOff val="60000"/>
                      </a:schemeClr>
                    </a:solidFill>
                  </a:tcP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solidFill>
                      <a:schemeClr val="accent6">
                        <a:lumMod val="60000"/>
                        <a:lumOff val="40000"/>
                      </a:schemeClr>
                    </a:solidFill>
                  </a:tcPr>
                </a:tc>
                <a:tc>
                  <a:txBody>
                    <a:bodyPr/>
                    <a:lstStyle/>
                    <a:p>
                      <a:r>
                        <a:rPr lang="en-GB" dirty="0">
                          <a:effectLst/>
                        </a:rPr>
                        <a:t>0</a:t>
                      </a:r>
                      <a:endParaRPr lang="en-GB" dirty="0"/>
                    </a:p>
                  </a:txBody>
                  <a:tcPr>
                    <a:solidFill>
                      <a:schemeClr val="accent6">
                        <a:lumMod val="60000"/>
                        <a:lumOff val="40000"/>
                      </a:schemeClr>
                    </a:solidFill>
                  </a:tcPr>
                </a:tc>
                <a:tc>
                  <a:txBody>
                    <a:bodyPr/>
                    <a:lstStyle/>
                    <a:p>
                      <a:r>
                        <a:rPr lang="en-GB" dirty="0">
                          <a:effectLst/>
                        </a:rPr>
                        <a:t>1</a:t>
                      </a:r>
                      <a:endParaRPr lang="en-GB" dirty="0"/>
                    </a:p>
                  </a:txBody>
                  <a:tcPr>
                    <a:solidFill>
                      <a:schemeClr val="accent6">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NaN</a:t>
                      </a:r>
                      <a:endParaRPr lang="en-GB" dirty="0"/>
                    </a:p>
                  </a:txBody>
                  <a:tcPr>
                    <a:solidFill>
                      <a:schemeClr val="accent6">
                        <a:lumMod val="60000"/>
                        <a:lumOff val="40000"/>
                      </a:schemeClr>
                    </a:solidFill>
                  </a:tcPr>
                </a:tc>
                <a:extLst>
                  <a:ext uri="{0D108BD9-81ED-4DB2-BD59-A6C34878D82A}">
                    <a16:rowId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solidFill>
                      <a:schemeClr val="accent6">
                        <a:lumMod val="40000"/>
                        <a:lumOff val="60000"/>
                      </a:schemeClr>
                    </a:solidFill>
                  </a:tcPr>
                </a:tc>
                <a:tc>
                  <a:txBody>
                    <a:bodyPr/>
                    <a:lstStyle/>
                    <a:p>
                      <a:r>
                        <a:rPr lang="en-GB" dirty="0">
                          <a:effectLst/>
                        </a:rPr>
                        <a:t>0</a:t>
                      </a:r>
                      <a:endParaRPr lang="en-GB" dirty="0"/>
                    </a:p>
                  </a:txBody>
                  <a:tcPr>
                    <a:solidFill>
                      <a:schemeClr val="accent6">
                        <a:lumMod val="40000"/>
                        <a:lumOff val="60000"/>
                      </a:schemeClr>
                    </a:solidFill>
                  </a:tcPr>
                </a:tc>
                <a:tc>
                  <a:txBody>
                    <a:bodyPr/>
                    <a:lstStyle/>
                    <a:p>
                      <a:r>
                        <a:rPr lang="en-GB" dirty="0">
                          <a:effectLst/>
                        </a:rPr>
                        <a:t>1</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NaN</a:t>
                      </a:r>
                      <a:endParaRPr lang="en-GB" dirty="0"/>
                    </a:p>
                  </a:txBody>
                  <a:tcPr>
                    <a:solidFill>
                      <a:schemeClr val="accent6">
                        <a:lumMod val="40000"/>
                        <a:lumOff val="60000"/>
                      </a:schemeClr>
                    </a:solidFill>
                  </a:tcPr>
                </a:tc>
                <a:extLst>
                  <a:ext uri="{0D108BD9-81ED-4DB2-BD59-A6C34878D82A}">
                    <a16:rowId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0</a:t>
                      </a:r>
                      <a:endParaRPr lang="en-GB" dirty="0"/>
                    </a:p>
                  </a:txBody>
                  <a:tcPr/>
                </a:tc>
                <a:tc>
                  <a:txBody>
                    <a:bodyPr/>
                    <a:lstStyle/>
                    <a:p>
                      <a:r>
                        <a:rPr lang="en-GB" dirty="0">
                          <a:effectLst/>
                        </a:rPr>
                        <a:t>1</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NaN</a:t>
                      </a:r>
                      <a:endParaRPr lang="en-GB" dirty="0"/>
                    </a:p>
                  </a:txBody>
                  <a:tcPr/>
                </a:tc>
                <a:extLst>
                  <a:ext uri="{0D108BD9-81ED-4DB2-BD59-A6C34878D82A}">
                    <a16:rowId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solidFill>
                      <a:schemeClr val="accent1">
                        <a:lumMod val="20000"/>
                        <a:lumOff val="80000"/>
                      </a:schemeClr>
                    </a:solidFill>
                  </a:tcPr>
                </a:tc>
                <a:tc>
                  <a:txBody>
                    <a:bodyPr/>
                    <a:lstStyle/>
                    <a:p>
                      <a:r>
                        <a:rPr lang="en-GB" dirty="0">
                          <a:effectLst/>
                        </a:rPr>
                        <a:t>0</a:t>
                      </a:r>
                      <a:endParaRPr lang="en-GB" dirty="0"/>
                    </a:p>
                  </a:txBody>
                  <a:tcPr>
                    <a:solidFill>
                      <a:schemeClr val="accent1">
                        <a:lumMod val="20000"/>
                        <a:lumOff val="80000"/>
                      </a:schemeClr>
                    </a:solidFill>
                  </a:tcPr>
                </a:tc>
                <a:tc>
                  <a:txBody>
                    <a:bodyPr/>
                    <a:lstStyle/>
                    <a:p>
                      <a:r>
                        <a:rPr lang="en-GB" dirty="0">
                          <a:effectLst/>
                        </a:rPr>
                        <a:t>1</a:t>
                      </a:r>
                      <a:endParaRPr lang="en-GB" dirty="0"/>
                    </a:p>
                  </a:txBody>
                  <a:tcPr>
                    <a:solidFill>
                      <a:schemeClr val="accent1">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NaN</a:t>
                      </a:r>
                      <a:endParaRPr lang="en-GB" dirty="0"/>
                    </a:p>
                  </a:txBody>
                  <a:tcPr>
                    <a:solidFill>
                      <a:schemeClr val="accent1">
                        <a:lumMod val="20000"/>
                        <a:lumOff val="80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0484570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6DD788-C74C-4208-B6FF-6EAF7C634C08}"/>
              </a:ext>
            </a:extLst>
          </p:cNvPr>
          <p:cNvSpPr>
            <a:spLocks noGrp="1"/>
          </p:cNvSpPr>
          <p:nvPr>
            <p:ph type="title"/>
          </p:nvPr>
        </p:nvSpPr>
        <p:spPr/>
        <p:txBody>
          <a:bodyPr/>
          <a:lstStyle/>
          <a:p>
            <a:r>
              <a:rPr lang="en-US" dirty="0"/>
              <a:t>Exploring the data (Channels)</a:t>
            </a:r>
          </a:p>
        </p:txBody>
      </p:sp>
      <p:sp>
        <p:nvSpPr>
          <p:cNvPr id="3" name="Content Placeholder 2">
            <a:extLst>
              <a:ext uri="{FF2B5EF4-FFF2-40B4-BE49-F238E27FC236}">
                <a16:creationId xmlns:a16="http://schemas.microsoft.com/office/drawing/2014/main" id="{5BDEBC64-4149-4A8E-9F1F-574C502831E1}"/>
              </a:ext>
            </a:extLst>
          </p:cNvPr>
          <p:cNvSpPr>
            <a:spLocks noGrp="1"/>
          </p:cNvSpPr>
          <p:nvPr>
            <p:ph idx="1"/>
          </p:nvPr>
        </p:nvSpPr>
        <p:spPr>
          <a:xfrm>
            <a:off x="838200" y="1825625"/>
            <a:ext cx="10515600" cy="4351338"/>
          </a:xfrm>
        </p:spPr>
        <p:txBody>
          <a:bodyPr>
            <a:normAutofit lnSpcReduction="10000"/>
          </a:bodyPr>
          <a:lstStyle/>
          <a:p>
            <a:r>
              <a:rPr lang="en-IN" dirty="0"/>
              <a:t>The data can be classified into 6 different channels</a:t>
            </a:r>
          </a:p>
          <a:p>
            <a:r>
              <a:rPr lang="en-US" dirty="0"/>
              <a:t>Each channel represents a different kind of transaction between two nodes.</a:t>
            </a:r>
          </a:p>
          <a:p>
            <a:r>
              <a:rPr lang="en-IN" dirty="0"/>
              <a:t>These are the channels: </a:t>
            </a:r>
          </a:p>
          <a:p>
            <a:pPr lvl="1"/>
            <a:r>
              <a:rPr lang="en-IN" dirty="0"/>
              <a:t>Communication</a:t>
            </a:r>
          </a:p>
          <a:p>
            <a:pPr lvl="2"/>
            <a:r>
              <a:rPr lang="en-IN" dirty="0"/>
              <a:t>Email</a:t>
            </a:r>
          </a:p>
          <a:p>
            <a:pPr lvl="2"/>
            <a:r>
              <a:rPr lang="en-IN" dirty="0"/>
              <a:t>Phone</a:t>
            </a:r>
          </a:p>
          <a:p>
            <a:pPr lvl="1"/>
            <a:r>
              <a:rPr lang="en-IN" dirty="0"/>
              <a:t>Procurement</a:t>
            </a:r>
          </a:p>
          <a:p>
            <a:pPr lvl="1"/>
            <a:r>
              <a:rPr lang="en-IN" dirty="0"/>
              <a:t>Co-Authorship</a:t>
            </a:r>
          </a:p>
          <a:p>
            <a:pPr lvl="1"/>
            <a:r>
              <a:rPr lang="en-IN" dirty="0"/>
              <a:t>Demographic</a:t>
            </a:r>
          </a:p>
          <a:p>
            <a:pPr lvl="1"/>
            <a:r>
              <a:rPr lang="en-IN" dirty="0"/>
              <a:t>Travel</a:t>
            </a:r>
          </a:p>
          <a:p>
            <a:endParaRPr lang="en-US" dirty="0"/>
          </a:p>
        </p:txBody>
      </p:sp>
    </p:spTree>
    <p:extLst>
      <p:ext uri="{BB962C8B-B14F-4D97-AF65-F5344CB8AC3E}">
        <p14:creationId xmlns:p14="http://schemas.microsoft.com/office/powerpoint/2010/main" val="317824254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1B2A1-DA75-4EE1-B5D8-8DC9C519C98F}"/>
              </a:ext>
            </a:extLst>
          </p:cNvPr>
          <p:cNvSpPr>
            <a:spLocks noGrp="1"/>
          </p:cNvSpPr>
          <p:nvPr>
            <p:ph type="ctrTitle"/>
          </p:nvPr>
        </p:nvSpPr>
        <p:spPr/>
        <p:txBody>
          <a:bodyPr/>
          <a:lstStyle/>
          <a:p>
            <a:r>
              <a:rPr lang="en-US" dirty="0"/>
              <a:t>Some visualizations for the channels</a:t>
            </a:r>
          </a:p>
        </p:txBody>
      </p:sp>
    </p:spTree>
    <p:extLst>
      <p:ext uri="{BB962C8B-B14F-4D97-AF65-F5344CB8AC3E}">
        <p14:creationId xmlns:p14="http://schemas.microsoft.com/office/powerpoint/2010/main" val="161629255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481611-151A-4103-8742-F03AEE1D4E85}"/>
              </a:ext>
            </a:extLst>
          </p:cNvPr>
          <p:cNvSpPr>
            <a:spLocks noGrp="1"/>
          </p:cNvSpPr>
          <p:nvPr>
            <p:ph type="title"/>
          </p:nvPr>
        </p:nvSpPr>
        <p:spPr/>
        <p:txBody>
          <a:bodyPr/>
          <a:lstStyle/>
          <a:p>
            <a:r>
              <a:rPr lang="en-US" dirty="0"/>
              <a:t>Degree – Procurement channel</a:t>
            </a:r>
          </a:p>
        </p:txBody>
      </p:sp>
      <p:pic>
        <p:nvPicPr>
          <p:cNvPr id="4" name="Picture 3">
            <a:extLst>
              <a:ext uri="{FF2B5EF4-FFF2-40B4-BE49-F238E27FC236}">
                <a16:creationId xmlns:a16="http://schemas.microsoft.com/office/drawing/2014/main" id="{E29770BB-4CD8-41C3-B0D7-75E44FD69B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90189" y="1303620"/>
            <a:ext cx="9011621" cy="5793185"/>
          </a:xfrm>
          <a:prstGeom prst="rect">
            <a:avLst/>
          </a:prstGeom>
        </p:spPr>
      </p:pic>
    </p:spTree>
    <p:extLst>
      <p:ext uri="{BB962C8B-B14F-4D97-AF65-F5344CB8AC3E}">
        <p14:creationId xmlns:p14="http://schemas.microsoft.com/office/powerpoint/2010/main" val="35326299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7E5FB8C-DF01-431B-B6CA-1AFF97F5FA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796018"/>
            <a:ext cx="9429750" cy="6061982"/>
          </a:xfrm>
          <a:prstGeom prst="rect">
            <a:avLst/>
          </a:prstGeom>
        </p:spPr>
      </p:pic>
      <p:sp>
        <p:nvSpPr>
          <p:cNvPr id="6" name="Title 1">
            <a:extLst>
              <a:ext uri="{FF2B5EF4-FFF2-40B4-BE49-F238E27FC236}">
                <a16:creationId xmlns:a16="http://schemas.microsoft.com/office/drawing/2014/main" id="{156F0B21-7C5C-4C6B-A235-E3564A8CF614}"/>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PageRank – Demographic channel</a:t>
            </a:r>
          </a:p>
        </p:txBody>
      </p:sp>
    </p:spTree>
    <p:extLst>
      <p:ext uri="{BB962C8B-B14F-4D97-AF65-F5344CB8AC3E}">
        <p14:creationId xmlns:p14="http://schemas.microsoft.com/office/powerpoint/2010/main" val="287110031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B0DA13-AF1A-439C-BBDB-580862BA5BE4}"/>
              </a:ext>
            </a:extLst>
          </p:cNvPr>
          <p:cNvSpPr>
            <a:spLocks noGrp="1"/>
          </p:cNvSpPr>
          <p:nvPr>
            <p:ph type="title"/>
          </p:nvPr>
        </p:nvSpPr>
        <p:spPr/>
        <p:txBody>
          <a:bodyPr/>
          <a:lstStyle/>
          <a:p>
            <a:r>
              <a:rPr lang="en-US" dirty="0"/>
              <a:t>Betweenness – Communication channel</a:t>
            </a:r>
          </a:p>
        </p:txBody>
      </p:sp>
      <p:pic>
        <p:nvPicPr>
          <p:cNvPr id="5" name="Content Placeholder 4">
            <a:extLst>
              <a:ext uri="{FF2B5EF4-FFF2-40B4-BE49-F238E27FC236}">
                <a16:creationId xmlns:a16="http://schemas.microsoft.com/office/drawing/2014/main" id="{B5D72696-366B-47D7-B340-6AFBA8750F8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81125" y="1263167"/>
            <a:ext cx="9429750" cy="6061982"/>
          </a:xfrm>
        </p:spPr>
      </p:pic>
    </p:spTree>
    <p:extLst>
      <p:ext uri="{BB962C8B-B14F-4D97-AF65-F5344CB8AC3E}">
        <p14:creationId xmlns:p14="http://schemas.microsoft.com/office/powerpoint/2010/main" val="282115443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808D09C-A8BC-4C65-AB75-EB784014AE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62250" y="1285875"/>
            <a:ext cx="6667500" cy="4286250"/>
          </a:xfrm>
          <a:prstGeom prst="rect">
            <a:avLst/>
          </a:prstGeom>
        </p:spPr>
      </p:pic>
      <p:sp>
        <p:nvSpPr>
          <p:cNvPr id="4" name="Title 1">
            <a:extLst>
              <a:ext uri="{FF2B5EF4-FFF2-40B4-BE49-F238E27FC236}">
                <a16:creationId xmlns:a16="http://schemas.microsoft.com/office/drawing/2014/main" id="{1CFD7BA4-16CC-4B9F-B2EF-24F059F3F387}"/>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Degree – Procurement channel</a:t>
            </a:r>
          </a:p>
        </p:txBody>
      </p:sp>
    </p:spTree>
    <p:extLst>
      <p:ext uri="{BB962C8B-B14F-4D97-AF65-F5344CB8AC3E}">
        <p14:creationId xmlns:p14="http://schemas.microsoft.com/office/powerpoint/2010/main" val="198560521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8D3E77-C24D-4CC0-A2AF-C864D2D091D7}"/>
              </a:ext>
            </a:extLst>
          </p:cNvPr>
          <p:cNvSpPr>
            <a:spLocks noGrp="1"/>
          </p:cNvSpPr>
          <p:nvPr>
            <p:ph type="ctrTitle"/>
          </p:nvPr>
        </p:nvSpPr>
        <p:spPr/>
        <p:txBody>
          <a:bodyPr/>
          <a:lstStyle/>
          <a:p>
            <a:r>
              <a:rPr lang="en-US" dirty="0"/>
              <a:t>Parallel Coordinates for 9 measures and Time</a:t>
            </a:r>
          </a:p>
        </p:txBody>
      </p:sp>
    </p:spTree>
    <p:extLst>
      <p:ext uri="{BB962C8B-B14F-4D97-AF65-F5344CB8AC3E}">
        <p14:creationId xmlns:p14="http://schemas.microsoft.com/office/powerpoint/2010/main" val="394106084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D335CE8-D21D-4AFF-AEF9-7173D77AF0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52500"/>
            <a:ext cx="12192000" cy="4953000"/>
          </a:xfrm>
          <a:prstGeom prst="rect">
            <a:avLst/>
          </a:prstGeom>
        </p:spPr>
      </p:pic>
      <p:sp>
        <p:nvSpPr>
          <p:cNvPr id="4" name="Rectangle 3">
            <a:extLst>
              <a:ext uri="{FF2B5EF4-FFF2-40B4-BE49-F238E27FC236}">
                <a16:creationId xmlns:a16="http://schemas.microsoft.com/office/drawing/2014/main" id="{17D84507-7A96-4579-985E-7B95B4B6B038}"/>
              </a:ext>
            </a:extLst>
          </p:cNvPr>
          <p:cNvSpPr/>
          <p:nvPr/>
        </p:nvSpPr>
        <p:spPr>
          <a:xfrm>
            <a:off x="755122" y="403479"/>
            <a:ext cx="5149358" cy="584775"/>
          </a:xfrm>
          <a:prstGeom prst="rect">
            <a:avLst/>
          </a:prstGeom>
        </p:spPr>
        <p:txBody>
          <a:bodyPr wrap="none">
            <a:spAutoFit/>
          </a:bodyPr>
          <a:lstStyle/>
          <a:p>
            <a:r>
              <a:rPr lang="en-US" sz="3200" dirty="0">
                <a:latin typeface="Times New Roman" panose="02020603050405020304" pitchFamily="18" charset="0"/>
                <a:cs typeface="Times New Roman" panose="02020603050405020304" pitchFamily="18" charset="0"/>
              </a:rPr>
              <a:t>Template Parallel Coordinates</a:t>
            </a:r>
            <a:endParaRPr lang="en-US" dirty="0"/>
          </a:p>
        </p:txBody>
      </p:sp>
    </p:spTree>
    <p:extLst>
      <p:ext uri="{BB962C8B-B14F-4D97-AF65-F5344CB8AC3E}">
        <p14:creationId xmlns:p14="http://schemas.microsoft.com/office/powerpoint/2010/main" val="293716542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861F23-67F5-4EC0-B393-BCC20723E1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66655" y="135501"/>
            <a:ext cx="8273990" cy="3361308"/>
          </a:xfrm>
          <a:prstGeom prst="rect">
            <a:avLst/>
          </a:prstGeom>
        </p:spPr>
      </p:pic>
      <p:pic>
        <p:nvPicPr>
          <p:cNvPr id="5" name="Picture 4">
            <a:extLst>
              <a:ext uri="{FF2B5EF4-FFF2-40B4-BE49-F238E27FC236}">
                <a16:creationId xmlns:a16="http://schemas.microsoft.com/office/drawing/2014/main" id="{8EDC863C-40EF-4DDB-9401-5077B651D3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7777" y="3224813"/>
            <a:ext cx="8273990" cy="3361308"/>
          </a:xfrm>
          <a:prstGeom prst="rect">
            <a:avLst/>
          </a:prstGeom>
        </p:spPr>
      </p:pic>
      <p:sp>
        <p:nvSpPr>
          <p:cNvPr id="6" name="TextBox 5">
            <a:extLst>
              <a:ext uri="{FF2B5EF4-FFF2-40B4-BE49-F238E27FC236}">
                <a16:creationId xmlns:a16="http://schemas.microsoft.com/office/drawing/2014/main" id="{E233E200-3B2A-44AF-859C-CF5A2683A80A}"/>
              </a:ext>
            </a:extLst>
          </p:cNvPr>
          <p:cNvSpPr txBox="1"/>
          <p:nvPr/>
        </p:nvSpPr>
        <p:spPr>
          <a:xfrm>
            <a:off x="134771" y="1443841"/>
            <a:ext cx="1896480" cy="3970318"/>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Template</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vs</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Graph 2</a:t>
            </a:r>
          </a:p>
        </p:txBody>
      </p:sp>
      <p:sp>
        <p:nvSpPr>
          <p:cNvPr id="7" name="TextBox 6">
            <a:extLst>
              <a:ext uri="{FF2B5EF4-FFF2-40B4-BE49-F238E27FC236}">
                <a16:creationId xmlns:a16="http://schemas.microsoft.com/office/drawing/2014/main" id="{64F64A9B-D1B9-4B76-B469-1C8995C7E924}"/>
              </a:ext>
            </a:extLst>
          </p:cNvPr>
          <p:cNvSpPr txBox="1"/>
          <p:nvPr/>
        </p:nvSpPr>
        <p:spPr>
          <a:xfrm>
            <a:off x="10712826" y="2901647"/>
            <a:ext cx="774571" cy="646331"/>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All</a:t>
            </a:r>
          </a:p>
        </p:txBody>
      </p:sp>
      <p:grpSp>
        <p:nvGrpSpPr>
          <p:cNvPr id="2" name="Group 1">
            <a:extLst>
              <a:ext uri="{FF2B5EF4-FFF2-40B4-BE49-F238E27FC236}">
                <a16:creationId xmlns:a16="http://schemas.microsoft.com/office/drawing/2014/main" id="{27C33309-CC84-4409-BEF4-43CF1B050EF4}"/>
              </a:ext>
            </a:extLst>
          </p:cNvPr>
          <p:cNvGrpSpPr/>
          <p:nvPr/>
        </p:nvGrpSpPr>
        <p:grpSpPr>
          <a:xfrm>
            <a:off x="1954566" y="203690"/>
            <a:ext cx="8282868" cy="6450620"/>
            <a:chOff x="1757777" y="126623"/>
            <a:chExt cx="8282868" cy="6450620"/>
          </a:xfrm>
        </p:grpSpPr>
        <p:pic>
          <p:nvPicPr>
            <p:cNvPr id="8" name="Picture 7">
              <a:extLst>
                <a:ext uri="{FF2B5EF4-FFF2-40B4-BE49-F238E27FC236}">
                  <a16:creationId xmlns:a16="http://schemas.microsoft.com/office/drawing/2014/main" id="{F2D1163E-281D-422E-BD79-D9205BA8ED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66655" y="126623"/>
              <a:ext cx="8273990" cy="3361308"/>
            </a:xfrm>
            <a:prstGeom prst="rect">
              <a:avLst/>
            </a:prstGeom>
          </p:spPr>
        </p:pic>
        <p:pic>
          <p:nvPicPr>
            <p:cNvPr id="9" name="Picture 8">
              <a:extLst>
                <a:ext uri="{FF2B5EF4-FFF2-40B4-BE49-F238E27FC236}">
                  <a16:creationId xmlns:a16="http://schemas.microsoft.com/office/drawing/2014/main" id="{E2D67D1F-C820-4351-B340-57E15612C9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7777" y="3215935"/>
              <a:ext cx="8273990" cy="3361308"/>
            </a:xfrm>
            <a:prstGeom prst="rect">
              <a:avLst/>
            </a:prstGeom>
          </p:spPr>
        </p:pic>
      </p:grpSp>
    </p:spTree>
    <p:extLst>
      <p:ext uri="{BB962C8B-B14F-4D97-AF65-F5344CB8AC3E}">
        <p14:creationId xmlns:p14="http://schemas.microsoft.com/office/powerpoint/2010/main" val="165645321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861F23-67F5-4EC0-B393-BCC20723E1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7777" y="144379"/>
            <a:ext cx="8273990" cy="3361308"/>
          </a:xfrm>
          <a:prstGeom prst="rect">
            <a:avLst/>
          </a:prstGeom>
        </p:spPr>
      </p:pic>
      <p:pic>
        <p:nvPicPr>
          <p:cNvPr id="5" name="Picture 4">
            <a:extLst>
              <a:ext uri="{FF2B5EF4-FFF2-40B4-BE49-F238E27FC236}">
                <a16:creationId xmlns:a16="http://schemas.microsoft.com/office/drawing/2014/main" id="{8EDC863C-40EF-4DDB-9401-5077B651D3E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757777" y="3224812"/>
            <a:ext cx="8273988" cy="3361308"/>
          </a:xfrm>
          <a:prstGeom prst="rect">
            <a:avLst/>
          </a:prstGeom>
        </p:spPr>
      </p:pic>
      <p:sp>
        <p:nvSpPr>
          <p:cNvPr id="4" name="TextBox 3">
            <a:extLst>
              <a:ext uri="{FF2B5EF4-FFF2-40B4-BE49-F238E27FC236}">
                <a16:creationId xmlns:a16="http://schemas.microsoft.com/office/drawing/2014/main" id="{549F54E1-3F86-4C5A-8346-429DEDBFADC0}"/>
              </a:ext>
            </a:extLst>
          </p:cNvPr>
          <p:cNvSpPr txBox="1"/>
          <p:nvPr/>
        </p:nvSpPr>
        <p:spPr>
          <a:xfrm>
            <a:off x="134771" y="1443841"/>
            <a:ext cx="1896480" cy="3970318"/>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Template</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vs</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Graph 5</a:t>
            </a:r>
          </a:p>
        </p:txBody>
      </p:sp>
      <p:sp>
        <p:nvSpPr>
          <p:cNvPr id="6" name="TextBox 5">
            <a:extLst>
              <a:ext uri="{FF2B5EF4-FFF2-40B4-BE49-F238E27FC236}">
                <a16:creationId xmlns:a16="http://schemas.microsoft.com/office/drawing/2014/main" id="{DB00AC85-95A8-4E77-9555-6BDD2C73BF4A}"/>
              </a:ext>
            </a:extLst>
          </p:cNvPr>
          <p:cNvSpPr txBox="1"/>
          <p:nvPr/>
        </p:nvSpPr>
        <p:spPr>
          <a:xfrm>
            <a:off x="10712826" y="2901647"/>
            <a:ext cx="774571" cy="646331"/>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All</a:t>
            </a:r>
          </a:p>
        </p:txBody>
      </p:sp>
    </p:spTree>
    <p:extLst>
      <p:ext uri="{BB962C8B-B14F-4D97-AF65-F5344CB8AC3E}">
        <p14:creationId xmlns:p14="http://schemas.microsoft.com/office/powerpoint/2010/main" val="86018727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861F23-67F5-4EC0-B393-BCC20723E13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757778" y="144379"/>
            <a:ext cx="8273988" cy="3361308"/>
          </a:xfrm>
          <a:prstGeom prst="rect">
            <a:avLst/>
          </a:prstGeom>
        </p:spPr>
      </p:pic>
      <p:pic>
        <p:nvPicPr>
          <p:cNvPr id="5" name="Picture 4">
            <a:extLst>
              <a:ext uri="{FF2B5EF4-FFF2-40B4-BE49-F238E27FC236}">
                <a16:creationId xmlns:a16="http://schemas.microsoft.com/office/drawing/2014/main" id="{8EDC863C-40EF-4DDB-9401-5077B651D3E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757778" y="3224813"/>
            <a:ext cx="8273988" cy="3361307"/>
          </a:xfrm>
          <a:prstGeom prst="rect">
            <a:avLst/>
          </a:prstGeom>
        </p:spPr>
      </p:pic>
      <p:sp>
        <p:nvSpPr>
          <p:cNvPr id="4" name="TextBox 3">
            <a:extLst>
              <a:ext uri="{FF2B5EF4-FFF2-40B4-BE49-F238E27FC236}">
                <a16:creationId xmlns:a16="http://schemas.microsoft.com/office/drawing/2014/main" id="{0B3D4044-BCA4-45E3-A702-524B5BC5EABD}"/>
              </a:ext>
            </a:extLst>
          </p:cNvPr>
          <p:cNvSpPr txBox="1"/>
          <p:nvPr/>
        </p:nvSpPr>
        <p:spPr>
          <a:xfrm>
            <a:off x="134771" y="1443841"/>
            <a:ext cx="1896480" cy="3970318"/>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Template</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vs</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Graph 2</a:t>
            </a:r>
          </a:p>
        </p:txBody>
      </p:sp>
      <p:sp>
        <p:nvSpPr>
          <p:cNvPr id="6" name="TextBox 5">
            <a:extLst>
              <a:ext uri="{FF2B5EF4-FFF2-40B4-BE49-F238E27FC236}">
                <a16:creationId xmlns:a16="http://schemas.microsoft.com/office/drawing/2014/main" id="{3FB69787-D237-4A04-953D-CA24995C875B}"/>
              </a:ext>
            </a:extLst>
          </p:cNvPr>
          <p:cNvSpPr txBox="1"/>
          <p:nvPr/>
        </p:nvSpPr>
        <p:spPr>
          <a:xfrm>
            <a:off x="10392227" y="2901647"/>
            <a:ext cx="1415772" cy="646331"/>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Newer</a:t>
            </a:r>
          </a:p>
        </p:txBody>
      </p:sp>
    </p:spTree>
    <p:extLst>
      <p:ext uri="{BB962C8B-B14F-4D97-AF65-F5344CB8AC3E}">
        <p14:creationId xmlns:p14="http://schemas.microsoft.com/office/powerpoint/2010/main" val="5467983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3915</TotalTime>
  <Words>6282</Words>
  <Application>Microsoft Office PowerPoint</Application>
  <PresentationFormat>Widescreen</PresentationFormat>
  <Paragraphs>1305</Paragraphs>
  <Slides>200</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200</vt:i4>
      </vt:variant>
    </vt:vector>
  </HeadingPairs>
  <TitlesOfParts>
    <vt:vector size="206" baseType="lpstr">
      <vt:lpstr>Arial</vt:lpstr>
      <vt:lpstr>Calibri</vt:lpstr>
      <vt:lpstr>Calibri Light</vt:lpstr>
      <vt:lpstr>Courier New</vt:lpstr>
      <vt:lpstr>Times New Roman</vt:lpstr>
      <vt:lpstr>Office Theme</vt:lpstr>
      <vt:lpstr>PowerPoint Presentation</vt:lpstr>
      <vt:lpstr>Agenda</vt:lpstr>
      <vt:lpstr>Problem Overview</vt:lpstr>
      <vt:lpstr>Mini-Challenge 1 (Overview)</vt:lpstr>
      <vt:lpstr>Mini-Challenge 1 (Data overview)</vt:lpstr>
      <vt:lpstr>Exploring the data (Overview 1)</vt:lpstr>
      <vt:lpstr>Exploring the data (Overview 2)</vt:lpstr>
      <vt:lpstr>Exploring the data (Overview 3)</vt:lpstr>
      <vt:lpstr>Exploring the data (Channels)</vt:lpstr>
      <vt:lpstr>Exploring the data (Channels)</vt:lpstr>
      <vt:lpstr>Exploring the data (Node)</vt:lpstr>
      <vt:lpstr>Exploring the data (Edge)</vt:lpstr>
      <vt:lpstr>Connection between nodes and edges:</vt:lpstr>
      <vt:lpstr>Exploring the data (Template)</vt:lpstr>
      <vt:lpstr>Question 1</vt:lpstr>
      <vt:lpstr>Question 1 files</vt:lpstr>
      <vt:lpstr>Question 1 files comparison based on data distribution on eType</vt:lpstr>
      <vt:lpstr>Question 2</vt:lpstr>
      <vt:lpstr>Seeds</vt:lpstr>
      <vt:lpstr>Very large Graph (1)</vt:lpstr>
      <vt:lpstr>Very large Graph (2)</vt:lpstr>
      <vt:lpstr>Very large Graph (3)</vt:lpstr>
      <vt:lpstr>Very large Graph (4) Co-Authorship</vt:lpstr>
      <vt:lpstr>Similarity Measures</vt:lpstr>
      <vt:lpstr>Connection Analysis Density</vt:lpstr>
      <vt:lpstr>Connection Analysis Average Path Length</vt:lpstr>
      <vt:lpstr>Connection Analysis Cluster Coefficient (Transitivity)</vt:lpstr>
      <vt:lpstr>Position Analysis Degrees:</vt:lpstr>
      <vt:lpstr>Position Analysis Closeness:</vt:lpstr>
      <vt:lpstr>Position Analysis Betweenness:</vt:lpstr>
      <vt:lpstr>Position Analysis Eigen Vector Centrality:</vt:lpstr>
      <vt:lpstr>Closeness Centrality</vt:lpstr>
      <vt:lpstr>Closeness Centrality</vt:lpstr>
      <vt:lpstr>Betweenness</vt:lpstr>
      <vt:lpstr>Betweenness</vt:lpstr>
      <vt:lpstr>Degree</vt:lpstr>
      <vt:lpstr>Degree Centrality</vt:lpstr>
      <vt:lpstr>Degree Centrality</vt:lpstr>
      <vt:lpstr>Visualisations Degree (All) </vt:lpstr>
      <vt:lpstr>Visualisation Betweenness</vt:lpstr>
      <vt:lpstr> Eigen Vector</vt:lpstr>
      <vt:lpstr>PowerPoint Presentation</vt:lpstr>
      <vt:lpstr>Discussion</vt:lpstr>
      <vt:lpstr>What next</vt:lpstr>
      <vt:lpstr>Similarity Metrics</vt:lpstr>
      <vt:lpstr>Metrics Used:</vt:lpstr>
      <vt:lpstr>Visualization for Similarity Metrics</vt:lpstr>
      <vt:lpstr>Degree</vt:lpstr>
      <vt:lpstr>Degree</vt:lpstr>
      <vt:lpstr>PowerPoint Presentation</vt:lpstr>
      <vt:lpstr>PowerPoint Presentation</vt:lpstr>
      <vt:lpstr>PowerPoint Presentation</vt:lpstr>
      <vt:lpstr>PowerPoint Presentation</vt:lpstr>
      <vt:lpstr>Betweenness</vt:lpstr>
      <vt:lpstr>PowerPoint Presentation</vt:lpstr>
      <vt:lpstr>PowerPoint Presentation</vt:lpstr>
      <vt:lpstr>PowerPoint Presentation</vt:lpstr>
      <vt:lpstr>PowerPoint Presentation</vt:lpstr>
      <vt:lpstr>PowerPoint Presentation</vt:lpstr>
      <vt:lpstr>PageRank</vt:lpstr>
      <vt:lpstr>PowerPoint Presentation</vt:lpstr>
      <vt:lpstr>PowerPoint Presentation</vt:lpstr>
      <vt:lpstr>PowerPoint Presentation</vt:lpstr>
      <vt:lpstr>PowerPoint Presentation</vt:lpstr>
      <vt:lpstr>PowerPoint Presentation</vt:lpstr>
      <vt:lpstr>Wasserstein Metric</vt:lpstr>
      <vt:lpstr>Wasserstein Metric</vt:lpstr>
      <vt:lpstr>Wasserstein Metric Degree</vt:lpstr>
      <vt:lpstr>Wasserstein Metric Betweenness</vt:lpstr>
      <vt:lpstr>Wasserstein Metric Page Rank</vt:lpstr>
      <vt:lpstr>Wasserstein Visualizations</vt:lpstr>
      <vt:lpstr>Wasserstein Metric Degree</vt:lpstr>
      <vt:lpstr>Wasserstein Metric Betweenness</vt:lpstr>
      <vt:lpstr>Wasserstein Metric Page Rank</vt:lpstr>
      <vt:lpstr>Energy Metric Degree</vt:lpstr>
      <vt:lpstr>Energy Metric Betweenness</vt:lpstr>
      <vt:lpstr>Energy Metric Page Rank</vt:lpstr>
      <vt:lpstr>Ranking Method for Similarity:</vt:lpstr>
      <vt:lpstr>PowerPoint Presentation</vt:lpstr>
      <vt:lpstr>Results:</vt:lpstr>
      <vt:lpstr>Question 1</vt:lpstr>
      <vt:lpstr>Communication Channel</vt:lpstr>
      <vt:lpstr>Wasserstein Metric Betweenness</vt:lpstr>
      <vt:lpstr>Procurement Channel</vt:lpstr>
      <vt:lpstr>Wasserstein Metric Degree</vt:lpstr>
      <vt:lpstr>Demographic Channel</vt:lpstr>
      <vt:lpstr>Wasserstein Metric Page Rank</vt:lpstr>
      <vt:lpstr>Travel Channel</vt:lpstr>
      <vt:lpstr>Wasserstein Metric Betweenness</vt:lpstr>
      <vt:lpstr>Some visualizations for the channels</vt:lpstr>
      <vt:lpstr>Degree – Procurement channel</vt:lpstr>
      <vt:lpstr>PowerPoint Presentation</vt:lpstr>
      <vt:lpstr>Betweenness – Communication channel</vt:lpstr>
      <vt:lpstr>PowerPoint Presentation</vt:lpstr>
      <vt:lpstr>Parallel Coordinates for 9 measures and Time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Question 2 Seeds</vt:lpstr>
      <vt:lpstr>How did we create the graphs</vt:lpstr>
      <vt:lpstr>First layer</vt:lpstr>
      <vt:lpstr>Next layers</vt:lpstr>
      <vt:lpstr>The final graph</vt:lpstr>
      <vt:lpstr>How good were the results?</vt:lpstr>
      <vt:lpstr>How good were the results?</vt:lpstr>
      <vt:lpstr>How good were the results?</vt:lpstr>
      <vt:lpstr>How good were the results?</vt:lpstr>
      <vt:lpstr>How good were the results?</vt:lpstr>
      <vt:lpstr>Discussion (seeds)</vt:lpstr>
      <vt:lpstr>Discussion</vt:lpstr>
      <vt:lpstr>Discussion</vt:lpstr>
      <vt:lpstr>What’s next</vt:lpstr>
      <vt:lpstr>Literature Survey</vt:lpstr>
      <vt:lpstr>Link to all the visualization for measurements</vt:lpstr>
      <vt:lpstr>Wednesday 10th June 2020</vt:lpstr>
      <vt:lpstr>Agenda</vt:lpstr>
      <vt:lpstr>Travel Channel Insights</vt:lpstr>
      <vt:lpstr>Travel Channel Insights</vt:lpstr>
      <vt:lpstr>Template Travel Channel</vt:lpstr>
      <vt:lpstr>Template Travel Channel</vt:lpstr>
      <vt:lpstr>Template Travel Channel</vt:lpstr>
      <vt:lpstr>Travel Channel Insights</vt:lpstr>
      <vt:lpstr>Template Travel Channel</vt:lpstr>
      <vt:lpstr>Travel within small groups</vt:lpstr>
      <vt:lpstr>Travel within small groups</vt:lpstr>
      <vt:lpstr>Graph1 Travel Channel</vt:lpstr>
      <vt:lpstr>Graph1 Travel Channel</vt:lpstr>
      <vt:lpstr>Graph2 Travel Channel</vt:lpstr>
      <vt:lpstr>Graph2 Travel Channel</vt:lpstr>
      <vt:lpstr>Graph3 Travel Channel</vt:lpstr>
      <vt:lpstr>Graph3 Travel Channel</vt:lpstr>
      <vt:lpstr>Graph4 Travel Channel</vt:lpstr>
      <vt:lpstr>Graph5 Travel Channel</vt:lpstr>
      <vt:lpstr>Q1. Part(b)</vt:lpstr>
      <vt:lpstr>Travel Channel:</vt:lpstr>
      <vt:lpstr>Travel Channel:</vt:lpstr>
      <vt:lpstr>Travel Channel:</vt:lpstr>
      <vt:lpstr>Travel Channel:</vt:lpstr>
      <vt:lpstr>Travel Channel:</vt:lpstr>
      <vt:lpstr>Travel Channel:</vt:lpstr>
      <vt:lpstr>Travel Channel:</vt:lpstr>
      <vt:lpstr>Travel Channel:</vt:lpstr>
      <vt:lpstr>Procurement Channel:</vt:lpstr>
      <vt:lpstr>Procurement Channel:</vt:lpstr>
      <vt:lpstr>Procurement Channel:</vt:lpstr>
      <vt:lpstr>Procurement Channel:</vt:lpstr>
      <vt:lpstr>Procurement Channel:</vt:lpstr>
      <vt:lpstr>Procurement Channel:</vt:lpstr>
      <vt:lpstr>Procurement Channel:</vt:lpstr>
      <vt:lpstr>Communication Channel:</vt:lpstr>
      <vt:lpstr>Communication Channel:</vt:lpstr>
      <vt:lpstr>Communication Channel:</vt:lpstr>
      <vt:lpstr>Communication Channel:</vt:lpstr>
      <vt:lpstr>Communication Channel:</vt:lpstr>
      <vt:lpstr>Communication Channel:</vt:lpstr>
      <vt:lpstr>Communication Channel:</vt:lpstr>
      <vt:lpstr>Communication Channel:</vt:lpstr>
      <vt:lpstr>Communication Channel:</vt:lpstr>
      <vt:lpstr>Communication Channel:</vt:lpstr>
      <vt:lpstr>Conclusions:</vt:lpstr>
      <vt:lpstr>New approach for Question 2(building the networks)</vt:lpstr>
      <vt:lpstr>Network creation based on the seeds</vt:lpstr>
      <vt:lpstr>Network creation based on the seeds</vt:lpstr>
      <vt:lpstr>Step I: Locating the node in the Big Graph</vt:lpstr>
      <vt:lpstr>Step II: creating the level 2</vt:lpstr>
      <vt:lpstr>Step II: creating the level 2</vt:lpstr>
      <vt:lpstr>Step II: creating the level 2</vt:lpstr>
      <vt:lpstr>Step II: creating the level 2</vt:lpstr>
      <vt:lpstr>Step III: checking each channel separately </vt:lpstr>
      <vt:lpstr>Step III: checking each channel separately </vt:lpstr>
      <vt:lpstr>Step III: checking each channel separately </vt:lpstr>
      <vt:lpstr>Step III: checking each channel separately </vt:lpstr>
      <vt:lpstr>Step IV: Adding all the other non-person nodes</vt:lpstr>
      <vt:lpstr>Step IV: Adding all the other non-person nodes</vt:lpstr>
      <vt:lpstr> Seed 1       Seed 2</vt:lpstr>
      <vt:lpstr> Seed 1       Seed 2</vt:lpstr>
      <vt:lpstr>Are these groups suspicious hacker groups?</vt:lpstr>
      <vt:lpstr>New approach for Question 2 (Comparison)</vt:lpstr>
      <vt:lpstr> Extended Graph 2            vs. Seed 1 possible nodes</vt:lpstr>
      <vt:lpstr>Similarity measures between seeds and graphs</vt:lpstr>
      <vt:lpstr>Finding patterns in the Seed graphs</vt:lpstr>
      <vt:lpstr>Channel Analysis for Seeds Travel Channel</vt:lpstr>
      <vt:lpstr>Channel Analysis for Seeds Travel Channel</vt:lpstr>
      <vt:lpstr>Channel Analysis for Seeds Procurement Channel</vt:lpstr>
      <vt:lpstr>Channel Analysis for Seeds Procurement Channel</vt:lpstr>
      <vt:lpstr>Channel Analysis for Seeds Communication Channel</vt:lpstr>
      <vt:lpstr>Discussions:</vt:lpstr>
      <vt:lpstr>PowerPoint Presentation</vt:lpstr>
      <vt:lpstr>PowerPoint Presentation</vt:lpstr>
      <vt:lpstr>Friday 26th June</vt:lpstr>
      <vt:lpstr>The Entry’s format</vt:lpstr>
      <vt:lpstr>Q1. part a)</vt:lpstr>
      <vt:lpstr>Q1. part a)</vt:lpstr>
      <vt:lpstr>Q1. part b)</vt:lpstr>
      <vt:lpstr>PowerPoint Presentation</vt:lpstr>
      <vt:lpstr>Thank you for your time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Behnam Beladi</dc:creator>
  <cp:lastModifiedBy>Behnam Beladi</cp:lastModifiedBy>
  <cp:revision>362</cp:revision>
  <dcterms:created xsi:type="dcterms:W3CDTF">2020-04-21T09:35:12Z</dcterms:created>
  <dcterms:modified xsi:type="dcterms:W3CDTF">2020-06-26T07:22:50Z</dcterms:modified>
</cp:coreProperties>
</file>